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77" r:id="rId1"/>
  </p:sldMasterIdLst>
  <p:notesMasterIdLst>
    <p:notesMasterId r:id="rId27"/>
  </p:notesMasterIdLst>
  <p:sldIdLst>
    <p:sldId id="256" r:id="rId2"/>
    <p:sldId id="322" r:id="rId3"/>
    <p:sldId id="326" r:id="rId4"/>
    <p:sldId id="296" r:id="rId5"/>
    <p:sldId id="312" r:id="rId6"/>
    <p:sldId id="315" r:id="rId7"/>
    <p:sldId id="335" r:id="rId8"/>
    <p:sldId id="307" r:id="rId9"/>
    <p:sldId id="323" r:id="rId10"/>
    <p:sldId id="338" r:id="rId11"/>
    <p:sldId id="340" r:id="rId12"/>
    <p:sldId id="339" r:id="rId13"/>
    <p:sldId id="343" r:id="rId14"/>
    <p:sldId id="347" r:id="rId15"/>
    <p:sldId id="336" r:id="rId16"/>
    <p:sldId id="303" r:id="rId17"/>
    <p:sldId id="337" r:id="rId18"/>
    <p:sldId id="321" r:id="rId19"/>
    <p:sldId id="342" r:id="rId20"/>
    <p:sldId id="344" r:id="rId21"/>
    <p:sldId id="346" r:id="rId22"/>
    <p:sldId id="345" r:id="rId23"/>
    <p:sldId id="311" r:id="rId24"/>
    <p:sldId id="328" r:id="rId25"/>
    <p:sldId id="325" r:id="rId26"/>
  </p:sldIdLst>
  <p:sldSz cx="9144000" cy="5143500" type="screen16x9"/>
  <p:notesSz cx="6858000" cy="9144000"/>
  <p:embeddedFontLst>
    <p:embeddedFont>
      <p:font typeface="Algerian" panose="04020705040A02060702" pitchFamily="82" charset="0"/>
      <p:regular r:id="rId28"/>
    </p:embeddedFont>
    <p:embeddedFont>
      <p:font typeface="Times" panose="02020603050405020304" pitchFamily="18" charset="0"/>
      <p:regular r:id="rId29"/>
      <p:bold r:id="rId30"/>
      <p:italic r:id="rId31"/>
      <p:boldItalic r:id="rId32"/>
    </p:embeddedFont>
    <p:embeddedFont>
      <p:font typeface="Tunga" panose="020B0502040204020203" pitchFamily="34" charset="0"/>
      <p:regular r:id="rId33"/>
      <p:bold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35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F08DCA5-8466-4F5B-B597-6936D359E42F}">
  <a:tblStyle styleId="{2F08DCA5-8466-4F5B-B597-6936D359E42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23" autoAdjust="0"/>
    <p:restoredTop sz="94680" autoAdjust="0"/>
  </p:normalViewPr>
  <p:slideViewPr>
    <p:cSldViewPr>
      <p:cViewPr varScale="1">
        <p:scale>
          <a:sx n="91" d="100"/>
          <a:sy n="91" d="100"/>
        </p:scale>
        <p:origin x="525" y="51"/>
      </p:cViewPr>
      <p:guideLst>
        <p:guide orient="horz" pos="1620"/>
        <p:guide pos="2880"/>
      </p:guideLst>
    </p:cSldViewPr>
  </p:slideViewPr>
  <p:outlineViewPr>
    <p:cViewPr>
      <p:scale>
        <a:sx n="33" d="100"/>
        <a:sy n="33" d="100"/>
      </p:scale>
      <p:origin x="0" y="3139"/>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88115893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e38dc7bb6a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e38dc7bb6a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846982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523829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013283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047974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e38dc7bb6a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e38dc7bb6a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F4C0248-076B-43E9-ADEE-BBAB1403F9E4}" type="datetime1">
              <a:rPr lang="en-US" smtClean="0"/>
              <a:t>7/20/2023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8EA4BD-646F-4C6A-8AC4-91B811B5B74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E03E8-E1F1-4DE9-A0FA-1D1225D37C86}" type="datetime1">
              <a:rPr lang="en-US" smtClean="0"/>
              <a:t>7/20/2023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8EA4BD-646F-4C6A-8AC4-91B811B5B74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C51626B-3A27-47C5-9852-956B47F8F6BE}" type="datetime1">
              <a:rPr lang="en-US" smtClean="0"/>
              <a:t>7/20/2023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8EA4BD-646F-4C6A-8AC4-91B811B5B748}"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Main point">
  <p:cSld name="Main point">
    <p:spTree>
      <p:nvGrpSpPr>
        <p:cNvPr id="1" name="Shape 206"/>
        <p:cNvGrpSpPr/>
        <p:nvPr/>
      </p:nvGrpSpPr>
      <p:grpSpPr>
        <a:xfrm>
          <a:off x="0" y="0"/>
          <a:ext cx="0" cy="0"/>
          <a:chOff x="0" y="0"/>
          <a:chExt cx="0" cy="0"/>
        </a:xfrm>
      </p:grpSpPr>
      <p:sp>
        <p:nvSpPr>
          <p:cNvPr id="236" name="Google Shape;236;p8"/>
          <p:cNvSpPr txBox="1">
            <a:spLocks noGrp="1"/>
          </p:cNvSpPr>
          <p:nvPr>
            <p:ph type="title"/>
          </p:nvPr>
        </p:nvSpPr>
        <p:spPr>
          <a:xfrm>
            <a:off x="766675" y="1421850"/>
            <a:ext cx="4616100" cy="22998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762D23-1208-42AD-9F0B-289B577E9C00}" type="datetime1">
              <a:rPr lang="en-US" smtClean="0"/>
              <a:t>7/20/2023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8EA4BD-646F-4C6A-8AC4-91B811B5B74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315CCC-5BB6-4EE2-A23C-77FB7BE54ED6}" type="datetime1">
              <a:rPr lang="en-US" smtClean="0"/>
              <a:t>7/20/2023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8EA4BD-646F-4C6A-8AC4-91B811B5B74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017C69C-B80D-4A40-A442-3CA13290754B}" type="datetime1">
              <a:rPr lang="en-US" smtClean="0"/>
              <a:t>7/20/2023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8EA4BD-646F-4C6A-8AC4-91B811B5B74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A697ECC-69CA-4BAD-A8B7-3B387B449CB5}" type="datetime1">
              <a:rPr lang="en-US" smtClean="0"/>
              <a:t>7/20/2023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8EA4BD-646F-4C6A-8AC4-91B811B5B74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3A09539-56A6-4F03-9FD1-7E46F261875D}" type="datetime1">
              <a:rPr lang="en-US" smtClean="0"/>
              <a:t>7/20/2023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8EA4BD-646F-4C6A-8AC4-91B811B5B74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2F3B02-5E1D-4AC3-B09B-2943CD122A03}" type="datetime1">
              <a:rPr lang="en-US" smtClean="0"/>
              <a:t>7/20/2023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8EA4BD-646F-4C6A-8AC4-91B811B5B74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E0A2C01-CE24-4AEA-A97D-48329E17BCBB}" type="datetime1">
              <a:rPr lang="en-US" smtClean="0"/>
              <a:t>7/20/2023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8EA4BD-646F-4C6A-8AC4-91B811B5B74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C9369D8-99D6-409F-9015-CF002FD77785}" type="datetime1">
              <a:rPr lang="en-US" smtClean="0"/>
              <a:t>7/20/2023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8EA4BD-646F-4C6A-8AC4-91B811B5B74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DFD18FE6-0280-48FD-93DB-6CB48B066806}" type="datetime1">
              <a:rPr lang="en-US" smtClean="0"/>
              <a:t>7/20/2023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D38EA4BD-646F-4C6A-8AC4-91B811B5B74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863"/>
        <p:cNvGrpSpPr/>
        <p:nvPr/>
      </p:nvGrpSpPr>
      <p:grpSpPr>
        <a:xfrm>
          <a:off x="0" y="0"/>
          <a:ext cx="0" cy="0"/>
          <a:chOff x="0" y="0"/>
          <a:chExt cx="0" cy="0"/>
        </a:xfrm>
      </p:grpSpPr>
      <p:sp>
        <p:nvSpPr>
          <p:cNvPr id="35" name="Title 34"/>
          <p:cNvSpPr>
            <a:spLocks noGrp="1"/>
          </p:cNvSpPr>
          <p:nvPr>
            <p:ph type="ctrTitle"/>
          </p:nvPr>
        </p:nvSpPr>
        <p:spPr>
          <a:xfrm>
            <a:off x="642910" y="0"/>
            <a:ext cx="8501090" cy="857238"/>
          </a:xfrm>
        </p:spPr>
        <p:txBody>
          <a:bodyPr>
            <a:normAutofit fontScale="90000"/>
          </a:bodyPr>
          <a:lstStyle/>
          <a:p>
            <a:r>
              <a:rPr lang="en-US" sz="1600" b="1" dirty="0">
                <a:latin typeface="Times" pitchFamily="18" charset="0"/>
              </a:rPr>
              <a:t>BAPUJI  EDUCATIONAL ASSIOCIATION®</a:t>
            </a:r>
            <a:br>
              <a:rPr lang="en-US" sz="1600" dirty="0"/>
            </a:br>
            <a:r>
              <a:rPr lang="en-US" sz="1800" b="1" dirty="0">
                <a:solidFill>
                  <a:srgbClr val="C00000"/>
                </a:solidFill>
                <a:latin typeface="Times" pitchFamily="18" charset="0"/>
              </a:rPr>
              <a:t>BAPUJI  INSTITUTE OF ENINEERING AND TECHNOLOGY,DAVANGERE-577004</a:t>
            </a:r>
            <a:br>
              <a:rPr lang="en-US" sz="1800" dirty="0"/>
            </a:br>
            <a:r>
              <a:rPr lang="en-US" sz="1800" b="1" dirty="0">
                <a:latin typeface="Times" pitchFamily="18" charset="0"/>
              </a:rPr>
              <a:t>DEPARTMENT OF ELECTRONICS AND COMMUNICATION ENINEERING</a:t>
            </a:r>
          </a:p>
        </p:txBody>
      </p:sp>
      <p:sp>
        <p:nvSpPr>
          <p:cNvPr id="865" name="Google Shape;865;p33"/>
          <p:cNvSpPr txBox="1">
            <a:spLocks noGrp="1"/>
          </p:cNvSpPr>
          <p:nvPr>
            <p:ph type="subTitle" idx="1"/>
          </p:nvPr>
        </p:nvSpPr>
        <p:spPr>
          <a:xfrm>
            <a:off x="535753" y="1211819"/>
            <a:ext cx="8072494" cy="371475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solidFill>
                  <a:schemeClr val="tx1"/>
                </a:solidFill>
                <a:latin typeface="Times" pitchFamily="18" charset="0"/>
              </a:rPr>
              <a:t>		               </a:t>
            </a:r>
            <a:r>
              <a:rPr lang="en-US" sz="1700" b="1" dirty="0">
                <a:solidFill>
                  <a:schemeClr val="tx1"/>
                </a:solidFill>
                <a:latin typeface="Times" pitchFamily="18" charset="0"/>
              </a:rPr>
              <a:t>Mini Project Presentation</a:t>
            </a:r>
          </a:p>
          <a:p>
            <a:pPr marL="0" lvl="0" indent="0" algn="l" rtl="0">
              <a:spcBef>
                <a:spcPts val="0"/>
              </a:spcBef>
              <a:spcAft>
                <a:spcPts val="0"/>
              </a:spcAft>
              <a:buNone/>
            </a:pPr>
            <a:r>
              <a:rPr lang="en-US" sz="1800" dirty="0">
                <a:solidFill>
                  <a:schemeClr val="tx1"/>
                </a:solidFill>
                <a:latin typeface="Times" pitchFamily="18" charset="0"/>
              </a:rPr>
              <a:t>			                </a:t>
            </a:r>
            <a:r>
              <a:rPr lang="en-US" sz="2000" dirty="0">
                <a:solidFill>
                  <a:schemeClr val="tx1"/>
                </a:solidFill>
                <a:latin typeface="Times" pitchFamily="18" charset="0"/>
              </a:rPr>
              <a:t>  </a:t>
            </a:r>
            <a:r>
              <a:rPr lang="en-US" sz="1600" b="1" dirty="0">
                <a:solidFill>
                  <a:schemeClr val="tx1"/>
                </a:solidFill>
                <a:latin typeface="Times" pitchFamily="18" charset="0"/>
              </a:rPr>
              <a:t>On</a:t>
            </a:r>
          </a:p>
          <a:p>
            <a:pPr marL="0" lvl="0" indent="0" rtl="0">
              <a:spcBef>
                <a:spcPts val="0"/>
              </a:spcBef>
              <a:spcAft>
                <a:spcPts val="0"/>
              </a:spcAft>
              <a:buNone/>
            </a:pPr>
            <a:r>
              <a:rPr lang="en-US" sz="1800" b="1" dirty="0">
                <a:solidFill>
                  <a:srgbClr val="0070C0"/>
                </a:solidFill>
                <a:latin typeface="Times" pitchFamily="18" charset="0"/>
              </a:rPr>
              <a:t>GARBAGE MONITORING AND CONTROLLING WITH SMART SEGREGATION OF DRY AND WET </a:t>
            </a:r>
          </a:p>
          <a:p>
            <a:pPr marL="0" lvl="0" indent="0" rtl="0">
              <a:spcBef>
                <a:spcPts val="0"/>
              </a:spcBef>
              <a:spcAft>
                <a:spcPts val="0"/>
              </a:spcAft>
              <a:buNone/>
            </a:pPr>
            <a:r>
              <a:rPr lang="en-US" sz="1800" b="1" dirty="0">
                <a:solidFill>
                  <a:srgbClr val="0070C0"/>
                </a:solidFill>
                <a:latin typeface="Times" pitchFamily="18" charset="0"/>
              </a:rPr>
              <a:t>                                 WASTE</a:t>
            </a:r>
            <a:r>
              <a:rPr lang="en-US" sz="2000" b="1" dirty="0">
                <a:solidFill>
                  <a:srgbClr val="0070C0"/>
                </a:solidFill>
                <a:latin typeface="Times" pitchFamily="18" charset="0"/>
              </a:rPr>
              <a:t>			     </a:t>
            </a:r>
          </a:p>
          <a:p>
            <a:pPr marL="0" lvl="0" indent="0" algn="l" rtl="0">
              <a:spcBef>
                <a:spcPts val="0"/>
              </a:spcBef>
              <a:spcAft>
                <a:spcPts val="0"/>
              </a:spcAft>
              <a:buNone/>
            </a:pPr>
            <a:r>
              <a:rPr lang="en-US" sz="1800" b="1" dirty="0">
                <a:solidFill>
                  <a:schemeClr val="tx1"/>
                </a:solidFill>
                <a:latin typeface="Times" pitchFamily="18" charset="0"/>
              </a:rPr>
              <a:t>                                                   Mini Project Associates </a:t>
            </a:r>
          </a:p>
          <a:p>
            <a:pPr marL="0" lvl="0" indent="0" rtl="0">
              <a:spcBef>
                <a:spcPts val="0"/>
              </a:spcBef>
              <a:spcAft>
                <a:spcPts val="0"/>
              </a:spcAft>
              <a:buNone/>
            </a:pPr>
            <a:r>
              <a:rPr lang="en-US" sz="1600" b="1" dirty="0">
                <a:solidFill>
                  <a:srgbClr val="002060"/>
                </a:solidFill>
                <a:latin typeface="Times" pitchFamily="18" charset="0"/>
              </a:rPr>
              <a:t>S SUHAS                        4BD20EC060</a:t>
            </a:r>
          </a:p>
          <a:p>
            <a:pPr marL="0" lvl="0" indent="0" rtl="0">
              <a:spcBef>
                <a:spcPts val="0"/>
              </a:spcBef>
              <a:spcAft>
                <a:spcPts val="0"/>
              </a:spcAft>
              <a:buNone/>
            </a:pPr>
            <a:r>
              <a:rPr lang="en-US" sz="1600" b="1" dirty="0">
                <a:solidFill>
                  <a:srgbClr val="002060"/>
                </a:solidFill>
                <a:latin typeface="Times" pitchFamily="18" charset="0"/>
              </a:rPr>
              <a:t>SHREYAS P 	     4BD20EC066</a:t>
            </a:r>
          </a:p>
          <a:p>
            <a:pPr marL="0" lvl="0" indent="0" rtl="0">
              <a:spcBef>
                <a:spcPts val="0"/>
              </a:spcBef>
              <a:spcAft>
                <a:spcPts val="0"/>
              </a:spcAft>
              <a:buNone/>
            </a:pPr>
            <a:r>
              <a:rPr lang="en-US" sz="1600" b="1" dirty="0">
                <a:solidFill>
                  <a:srgbClr val="002060"/>
                </a:solidFill>
                <a:latin typeface="Times" pitchFamily="18" charset="0"/>
              </a:rPr>
              <a:t>VYSHNAVI H K            4BD20EC090</a:t>
            </a:r>
          </a:p>
          <a:p>
            <a:pPr marL="0" lvl="0" indent="0" rtl="0">
              <a:spcBef>
                <a:spcPts val="0"/>
              </a:spcBef>
              <a:spcAft>
                <a:spcPts val="0"/>
              </a:spcAft>
              <a:buNone/>
            </a:pPr>
            <a:r>
              <a:rPr lang="en-US" sz="1600" b="1" dirty="0">
                <a:solidFill>
                  <a:srgbClr val="002060"/>
                </a:solidFill>
                <a:latin typeface="Times" pitchFamily="18" charset="0"/>
              </a:rPr>
              <a:t>CHITRA A                      4BD21EC408</a:t>
            </a:r>
          </a:p>
          <a:p>
            <a:pPr marL="0" lvl="0" indent="0" algn="l" rtl="0">
              <a:spcBef>
                <a:spcPts val="0"/>
              </a:spcBef>
              <a:spcAft>
                <a:spcPts val="0"/>
              </a:spcAft>
              <a:buNone/>
            </a:pPr>
            <a:endParaRPr lang="en-US" sz="1600" b="1" dirty="0">
              <a:solidFill>
                <a:schemeClr val="tx1"/>
              </a:solidFill>
              <a:latin typeface="Times" pitchFamily="18" charset="0"/>
            </a:endParaRPr>
          </a:p>
          <a:p>
            <a:pPr marL="0" lvl="0" indent="0" algn="l" rtl="0">
              <a:spcBef>
                <a:spcPts val="0"/>
              </a:spcBef>
              <a:spcAft>
                <a:spcPts val="0"/>
              </a:spcAft>
              <a:buNone/>
            </a:pPr>
            <a:r>
              <a:rPr lang="en-US" sz="1600" b="1" dirty="0">
                <a:solidFill>
                  <a:schemeClr val="tx1"/>
                </a:solidFill>
                <a:latin typeface="Times" pitchFamily="18" charset="0"/>
              </a:rPr>
              <a:t>                                                             </a:t>
            </a:r>
          </a:p>
          <a:p>
            <a:pPr algn="l">
              <a:spcBef>
                <a:spcPts val="0"/>
              </a:spcBef>
            </a:pPr>
            <a:r>
              <a:rPr lang="en-US" sz="1600" b="1" dirty="0">
                <a:solidFill>
                  <a:schemeClr val="tx1"/>
                </a:solidFill>
                <a:latin typeface="Times" pitchFamily="18" charset="0"/>
              </a:rPr>
              <a:t>          Dr. PRAKASH K M                                                                Dr. G S SUNITHA			</a:t>
            </a:r>
            <a:r>
              <a:rPr lang="en-US" sz="1000" b="1" dirty="0">
                <a:solidFill>
                  <a:schemeClr val="tx1"/>
                </a:solidFill>
                <a:latin typeface="Times" pitchFamily="18" charset="0"/>
              </a:rPr>
              <a:t>                   			                                                                       </a:t>
            </a:r>
            <a:r>
              <a:rPr lang="en-US" sz="1600" b="1" dirty="0">
                <a:solidFill>
                  <a:schemeClr val="tx1"/>
                </a:solidFill>
                <a:latin typeface="Times" pitchFamily="18" charset="0"/>
              </a:rPr>
              <a:t>	 			</a:t>
            </a:r>
            <a:endParaRPr lang="en-US" sz="1050" b="1" dirty="0">
              <a:solidFill>
                <a:schemeClr val="accent1">
                  <a:lumMod val="50000"/>
                </a:schemeClr>
              </a:solidFill>
              <a:latin typeface="Times" pitchFamily="18" charset="0"/>
            </a:endParaRPr>
          </a:p>
          <a:p>
            <a:pPr algn="l">
              <a:spcBef>
                <a:spcPts val="0"/>
              </a:spcBef>
            </a:pPr>
            <a:endParaRPr lang="en-US" sz="1050" b="1" dirty="0">
              <a:solidFill>
                <a:schemeClr val="accent1">
                  <a:lumMod val="50000"/>
                </a:schemeClr>
              </a:solidFill>
              <a:latin typeface="Times" pitchFamily="18" charset="0"/>
            </a:endParaRPr>
          </a:p>
          <a:p>
            <a:pPr algn="l">
              <a:spcBef>
                <a:spcPts val="0"/>
              </a:spcBef>
            </a:pPr>
            <a:r>
              <a:rPr lang="en-US" sz="1400" b="1" dirty="0">
                <a:solidFill>
                  <a:srgbClr val="FF0000"/>
                </a:solidFill>
                <a:latin typeface="Times" pitchFamily="18" charset="0"/>
              </a:rPr>
              <a:t>		</a:t>
            </a:r>
            <a:endParaRPr lang="en-US" sz="1600" b="1" dirty="0">
              <a:solidFill>
                <a:schemeClr val="accent1">
                  <a:lumMod val="50000"/>
                </a:schemeClr>
              </a:solidFill>
              <a:latin typeface="Times" pitchFamily="18" charset="0"/>
            </a:endParaRPr>
          </a:p>
          <a:p>
            <a:pPr marL="0" lvl="0" indent="0" algn="l" rtl="0">
              <a:spcBef>
                <a:spcPts val="0"/>
              </a:spcBef>
              <a:spcAft>
                <a:spcPts val="0"/>
              </a:spcAft>
              <a:buNone/>
            </a:pPr>
            <a:r>
              <a:rPr lang="en-US" sz="1600" b="1" dirty="0">
                <a:solidFill>
                  <a:schemeClr val="tx1"/>
                </a:solidFill>
                <a:latin typeface="Times" pitchFamily="18" charset="0"/>
              </a:rPr>
              <a:t>		</a:t>
            </a:r>
          </a:p>
        </p:txBody>
      </p:sp>
      <p:pic>
        <p:nvPicPr>
          <p:cNvPr id="36" name="image8.png"/>
          <p:cNvPicPr/>
          <p:nvPr/>
        </p:nvPicPr>
        <p:blipFill>
          <a:blip r:embed="rId3"/>
          <a:srcRect/>
          <a:stretch>
            <a:fillRect/>
          </a:stretch>
        </p:blipFill>
        <p:spPr>
          <a:xfrm>
            <a:off x="142844" y="142858"/>
            <a:ext cx="714380" cy="714380"/>
          </a:xfrm>
          <a:prstGeom prst="rect">
            <a:avLst/>
          </a:prstGeom>
          <a:ln/>
        </p:spPr>
      </p:pic>
      <p:sp>
        <p:nvSpPr>
          <p:cNvPr id="2" name="TextBox 1"/>
          <p:cNvSpPr txBox="1"/>
          <p:nvPr/>
        </p:nvSpPr>
        <p:spPr>
          <a:xfrm>
            <a:off x="495549" y="4178715"/>
            <a:ext cx="3162604" cy="246221"/>
          </a:xfrm>
          <a:prstGeom prst="rect">
            <a:avLst/>
          </a:prstGeom>
          <a:noFill/>
        </p:spPr>
        <p:txBody>
          <a:bodyPr wrap="square" rtlCol="0">
            <a:spAutoFit/>
          </a:bodyPr>
          <a:lstStyle/>
          <a:p>
            <a:r>
              <a:rPr lang="en-US" sz="1000" b="1" dirty="0">
                <a:latin typeface="Times" pitchFamily="18" charset="0"/>
                <a:cs typeface="Times" pitchFamily="18" charset="0"/>
              </a:rPr>
              <a:t>               B.E(E&amp;CE), M. Tech(DEAC), </a:t>
            </a:r>
            <a:r>
              <a:rPr lang="en-US" sz="1000" b="1" dirty="0" err="1">
                <a:latin typeface="Times" pitchFamily="18" charset="0"/>
                <a:cs typeface="Times" pitchFamily="18" charset="0"/>
              </a:rPr>
              <a:t>Ph.D</a:t>
            </a:r>
            <a:endParaRPr lang="en-US" sz="1000" b="1" dirty="0">
              <a:latin typeface="Times" pitchFamily="18" charset="0"/>
              <a:cs typeface="Times" pitchFamily="18" charset="0"/>
            </a:endParaRPr>
          </a:p>
        </p:txBody>
      </p:sp>
      <p:sp>
        <p:nvSpPr>
          <p:cNvPr id="4" name="TextBox 3">
            <a:extLst>
              <a:ext uri="{FF2B5EF4-FFF2-40B4-BE49-F238E27FC236}">
                <a16:creationId xmlns:a16="http://schemas.microsoft.com/office/drawing/2014/main" id="{E2784DDF-52AB-30CF-3818-274B13FD37C8}"/>
              </a:ext>
            </a:extLst>
          </p:cNvPr>
          <p:cNvSpPr txBox="1"/>
          <p:nvPr/>
        </p:nvSpPr>
        <p:spPr>
          <a:xfrm>
            <a:off x="857224" y="4335871"/>
            <a:ext cx="2660004" cy="338554"/>
          </a:xfrm>
          <a:prstGeom prst="rect">
            <a:avLst/>
          </a:prstGeom>
          <a:noFill/>
        </p:spPr>
        <p:txBody>
          <a:bodyPr wrap="square" rtlCol="0">
            <a:spAutoFit/>
          </a:bodyPr>
          <a:lstStyle/>
          <a:p>
            <a:r>
              <a:rPr lang="en-US" sz="1600" b="1" dirty="0">
                <a:solidFill>
                  <a:srgbClr val="C00000"/>
                </a:solidFill>
                <a:latin typeface="Times" pitchFamily="18" charset="0"/>
              </a:rPr>
              <a:t>MINI PROJECT GUIDE</a:t>
            </a:r>
            <a:endParaRPr lang="en-IN" sz="1600" dirty="0">
              <a:solidFill>
                <a:srgbClr val="C00000"/>
              </a:solidFill>
            </a:endParaRPr>
          </a:p>
        </p:txBody>
      </p:sp>
      <p:sp>
        <p:nvSpPr>
          <p:cNvPr id="5" name="TextBox 4">
            <a:extLst>
              <a:ext uri="{FF2B5EF4-FFF2-40B4-BE49-F238E27FC236}">
                <a16:creationId xmlns:a16="http://schemas.microsoft.com/office/drawing/2014/main" id="{4C5BD300-1B00-FCB1-D4D0-CADE8D3403AE}"/>
              </a:ext>
            </a:extLst>
          </p:cNvPr>
          <p:cNvSpPr txBox="1"/>
          <p:nvPr/>
        </p:nvSpPr>
        <p:spPr>
          <a:xfrm>
            <a:off x="5520937" y="4335871"/>
            <a:ext cx="2880320" cy="338554"/>
          </a:xfrm>
          <a:prstGeom prst="rect">
            <a:avLst/>
          </a:prstGeom>
          <a:noFill/>
        </p:spPr>
        <p:txBody>
          <a:bodyPr wrap="square" rtlCol="0">
            <a:spAutoFit/>
          </a:bodyPr>
          <a:lstStyle/>
          <a:p>
            <a:r>
              <a:rPr lang="en-US" sz="1600" b="1" dirty="0">
                <a:solidFill>
                  <a:srgbClr val="C00000"/>
                </a:solidFill>
                <a:latin typeface="Times" pitchFamily="18" charset="0"/>
              </a:rPr>
              <a:t>PROGRAM COORDINATOR </a:t>
            </a:r>
          </a:p>
        </p:txBody>
      </p:sp>
      <p:sp>
        <p:nvSpPr>
          <p:cNvPr id="6" name="TextBox 5">
            <a:extLst>
              <a:ext uri="{FF2B5EF4-FFF2-40B4-BE49-F238E27FC236}">
                <a16:creationId xmlns:a16="http://schemas.microsoft.com/office/drawing/2014/main" id="{947F91F3-EB9F-D51F-0A7D-448B60F0D48B}"/>
              </a:ext>
            </a:extLst>
          </p:cNvPr>
          <p:cNvSpPr txBox="1"/>
          <p:nvPr/>
        </p:nvSpPr>
        <p:spPr>
          <a:xfrm>
            <a:off x="5661862" y="4178715"/>
            <a:ext cx="2857488" cy="246221"/>
          </a:xfrm>
          <a:prstGeom prst="rect">
            <a:avLst/>
          </a:prstGeom>
          <a:noFill/>
        </p:spPr>
        <p:txBody>
          <a:bodyPr wrap="square" rtlCol="0">
            <a:spAutoFit/>
          </a:bodyPr>
          <a:lstStyle/>
          <a:p>
            <a:r>
              <a:rPr lang="en-US" sz="1000" b="1" dirty="0">
                <a:solidFill>
                  <a:schemeClr val="tx1"/>
                </a:solidFill>
                <a:latin typeface="Times" pitchFamily="18" charset="0"/>
              </a:rPr>
              <a:t>M. Tech(DEAC), Ph. D, MISTE, F</a:t>
            </a:r>
            <a:r>
              <a:rPr lang="en-US" sz="1000" dirty="0">
                <a:solidFill>
                  <a:schemeClr val="tx1"/>
                </a:solidFill>
                <a:latin typeface="Times" pitchFamily="18" charset="0"/>
              </a:rPr>
              <a:t>IE</a:t>
            </a:r>
            <a:r>
              <a:rPr lang="en-US" sz="1000" b="1" dirty="0">
                <a:solidFill>
                  <a:schemeClr val="tx1"/>
                </a:solidFill>
                <a:latin typeface="Times" pitchFamily="18" charset="0"/>
              </a:rPr>
              <a:t>TE,FIE</a:t>
            </a:r>
            <a:endParaRPr lang="en-IN" sz="1000" dirty="0"/>
          </a:p>
        </p:txBody>
      </p:sp>
      <p:grpSp>
        <p:nvGrpSpPr>
          <p:cNvPr id="48" name="Google Shape;3027;p60"/>
          <p:cNvGrpSpPr/>
          <p:nvPr/>
        </p:nvGrpSpPr>
        <p:grpSpPr>
          <a:xfrm rot="16200000">
            <a:off x="-1132461" y="2204013"/>
            <a:ext cx="2798004" cy="533083"/>
            <a:chOff x="4852824" y="1904359"/>
            <a:chExt cx="2798004" cy="533083"/>
          </a:xfrm>
        </p:grpSpPr>
        <p:grpSp>
          <p:nvGrpSpPr>
            <p:cNvPr id="49" name="Google Shape;3028;p60"/>
            <p:cNvGrpSpPr/>
            <p:nvPr/>
          </p:nvGrpSpPr>
          <p:grpSpPr>
            <a:xfrm>
              <a:off x="4852823" y="1904359"/>
              <a:ext cx="2688497" cy="533083"/>
              <a:chOff x="4852612" y="1904413"/>
              <a:chExt cx="2397875" cy="475500"/>
            </a:xfrm>
          </p:grpSpPr>
          <p:sp>
            <p:nvSpPr>
              <p:cNvPr id="51" name="Google Shape;3029;p60"/>
              <p:cNvSpPr/>
              <p:nvPr/>
            </p:nvSpPr>
            <p:spPr>
              <a:xfrm rot="-5400000" flipH="1">
                <a:off x="5813800" y="943225"/>
                <a:ext cx="475500" cy="2397875"/>
              </a:xfrm>
              <a:custGeom>
                <a:avLst/>
                <a:gdLst/>
                <a:ahLst/>
                <a:cxnLst/>
                <a:rect l="l" t="t" r="r" b="b"/>
                <a:pathLst>
                  <a:path w="19020" h="95915" extrusionOk="0">
                    <a:moveTo>
                      <a:pt x="17806" y="46849"/>
                    </a:moveTo>
                    <a:lnTo>
                      <a:pt x="17806" y="35027"/>
                    </a:lnTo>
                    <a:lnTo>
                      <a:pt x="9165" y="26532"/>
                    </a:lnTo>
                    <a:lnTo>
                      <a:pt x="9165" y="8558"/>
                    </a:lnTo>
                    <a:lnTo>
                      <a:pt x="481" y="1"/>
                    </a:lnTo>
                    <a:lnTo>
                      <a:pt x="0" y="461"/>
                    </a:lnTo>
                    <a:lnTo>
                      <a:pt x="8516" y="8851"/>
                    </a:lnTo>
                    <a:lnTo>
                      <a:pt x="8516" y="52917"/>
                    </a:lnTo>
                    <a:lnTo>
                      <a:pt x="2950" y="56076"/>
                    </a:lnTo>
                    <a:lnTo>
                      <a:pt x="2950" y="62813"/>
                    </a:lnTo>
                    <a:lnTo>
                      <a:pt x="8516" y="65994"/>
                    </a:lnTo>
                    <a:lnTo>
                      <a:pt x="8516" y="95915"/>
                    </a:lnTo>
                    <a:lnTo>
                      <a:pt x="9186" y="95915"/>
                    </a:lnTo>
                    <a:lnTo>
                      <a:pt x="9186" y="65994"/>
                    </a:lnTo>
                    <a:lnTo>
                      <a:pt x="10964" y="64969"/>
                    </a:lnTo>
                    <a:lnTo>
                      <a:pt x="10964" y="82042"/>
                    </a:lnTo>
                    <a:cubicBezTo>
                      <a:pt x="9771" y="82419"/>
                      <a:pt x="10064" y="84155"/>
                      <a:pt x="11299" y="84155"/>
                    </a:cubicBezTo>
                    <a:cubicBezTo>
                      <a:pt x="12533" y="84155"/>
                      <a:pt x="12805" y="82419"/>
                      <a:pt x="11634" y="82042"/>
                    </a:cubicBezTo>
                    <a:lnTo>
                      <a:pt x="11634" y="64592"/>
                    </a:lnTo>
                    <a:lnTo>
                      <a:pt x="14772" y="62813"/>
                    </a:lnTo>
                    <a:lnTo>
                      <a:pt x="14772" y="56076"/>
                    </a:lnTo>
                    <a:lnTo>
                      <a:pt x="9206" y="52917"/>
                    </a:lnTo>
                    <a:lnTo>
                      <a:pt x="9206" y="27473"/>
                    </a:lnTo>
                    <a:lnTo>
                      <a:pt x="17136" y="35320"/>
                    </a:lnTo>
                    <a:lnTo>
                      <a:pt x="17136" y="46891"/>
                    </a:lnTo>
                    <a:cubicBezTo>
                      <a:pt x="15986" y="47309"/>
                      <a:pt x="16320" y="49046"/>
                      <a:pt x="17555" y="49004"/>
                    </a:cubicBezTo>
                    <a:cubicBezTo>
                      <a:pt x="18789" y="48962"/>
                      <a:pt x="19020" y="47204"/>
                      <a:pt x="17827" y="46870"/>
                    </a:cubicBezTo>
                    <a:close/>
                    <a:moveTo>
                      <a:pt x="14082" y="62437"/>
                    </a:moveTo>
                    <a:lnTo>
                      <a:pt x="11090" y="64132"/>
                    </a:lnTo>
                    <a:lnTo>
                      <a:pt x="10943" y="64132"/>
                    </a:lnTo>
                    <a:lnTo>
                      <a:pt x="10943" y="64194"/>
                    </a:lnTo>
                    <a:lnTo>
                      <a:pt x="8851" y="65408"/>
                    </a:lnTo>
                    <a:lnTo>
                      <a:pt x="3620" y="62437"/>
                    </a:lnTo>
                    <a:lnTo>
                      <a:pt x="3620" y="56474"/>
                    </a:lnTo>
                    <a:lnTo>
                      <a:pt x="8851" y="53481"/>
                    </a:lnTo>
                    <a:lnTo>
                      <a:pt x="14082" y="5647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030;p60"/>
              <p:cNvSpPr/>
              <p:nvPr/>
            </p:nvSpPr>
            <p:spPr>
              <a:xfrm rot="-5400000" flipH="1">
                <a:off x="6237500" y="2010325"/>
                <a:ext cx="202450" cy="230175"/>
              </a:xfrm>
              <a:custGeom>
                <a:avLst/>
                <a:gdLst/>
                <a:ahLst/>
                <a:cxnLst/>
                <a:rect l="l" t="t" r="r" b="b"/>
                <a:pathLst>
                  <a:path w="8098" h="9207" extrusionOk="0">
                    <a:moveTo>
                      <a:pt x="1" y="2302"/>
                    </a:moveTo>
                    <a:lnTo>
                      <a:pt x="1" y="6905"/>
                    </a:lnTo>
                    <a:lnTo>
                      <a:pt x="4060" y="9207"/>
                    </a:lnTo>
                    <a:lnTo>
                      <a:pt x="8098" y="6905"/>
                    </a:lnTo>
                    <a:lnTo>
                      <a:pt x="8098" y="2302"/>
                    </a:lnTo>
                    <a:lnTo>
                      <a:pt x="4060" y="0"/>
                    </a:lnTo>
                    <a:close/>
                    <a:moveTo>
                      <a:pt x="7826" y="6738"/>
                    </a:moveTo>
                    <a:lnTo>
                      <a:pt x="4039" y="8893"/>
                    </a:lnTo>
                    <a:lnTo>
                      <a:pt x="273" y="6738"/>
                    </a:lnTo>
                    <a:lnTo>
                      <a:pt x="273" y="2449"/>
                    </a:lnTo>
                    <a:lnTo>
                      <a:pt x="4060" y="293"/>
                    </a:lnTo>
                    <a:lnTo>
                      <a:pt x="7826" y="24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031;p60"/>
              <p:cNvSpPr/>
              <p:nvPr/>
            </p:nvSpPr>
            <p:spPr>
              <a:xfrm rot="-5400000" flipH="1">
                <a:off x="6291113" y="2070738"/>
                <a:ext cx="95750" cy="109350"/>
              </a:xfrm>
              <a:custGeom>
                <a:avLst/>
                <a:gdLst/>
                <a:ahLst/>
                <a:cxnLst/>
                <a:rect l="l" t="t" r="r" b="b"/>
                <a:pathLst>
                  <a:path w="3830" h="4374" extrusionOk="0">
                    <a:moveTo>
                      <a:pt x="1926" y="1"/>
                    </a:moveTo>
                    <a:lnTo>
                      <a:pt x="1" y="1089"/>
                    </a:lnTo>
                    <a:lnTo>
                      <a:pt x="1" y="3265"/>
                    </a:lnTo>
                    <a:lnTo>
                      <a:pt x="1926" y="4374"/>
                    </a:lnTo>
                    <a:lnTo>
                      <a:pt x="3830" y="3265"/>
                    </a:lnTo>
                    <a:lnTo>
                      <a:pt x="3830" y="1089"/>
                    </a:lnTo>
                    <a:lnTo>
                      <a:pt x="1926"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3032;p60"/>
            <p:cNvSpPr/>
            <p:nvPr/>
          </p:nvSpPr>
          <p:spPr>
            <a:xfrm rot="-5400000">
              <a:off x="7518167" y="2089621"/>
              <a:ext cx="142399" cy="122921"/>
            </a:xfrm>
            <a:custGeom>
              <a:avLst/>
              <a:gdLst/>
              <a:ahLst/>
              <a:cxnLst/>
              <a:rect l="l" t="t" r="r" b="b"/>
              <a:pathLst>
                <a:path w="3830" h="3307" extrusionOk="0">
                  <a:moveTo>
                    <a:pt x="1" y="1"/>
                  </a:moveTo>
                  <a:lnTo>
                    <a:pt x="921" y="1654"/>
                  </a:lnTo>
                  <a:lnTo>
                    <a:pt x="1842" y="3306"/>
                  </a:lnTo>
                  <a:lnTo>
                    <a:pt x="2846" y="1695"/>
                  </a:lnTo>
                  <a:lnTo>
                    <a:pt x="3830" y="63"/>
                  </a:lnTo>
                  <a:lnTo>
                    <a:pt x="1926" y="2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3027;p60"/>
          <p:cNvGrpSpPr/>
          <p:nvPr/>
        </p:nvGrpSpPr>
        <p:grpSpPr>
          <a:xfrm rot="5400000">
            <a:off x="7478456" y="2346889"/>
            <a:ext cx="2798004" cy="533083"/>
            <a:chOff x="4852824" y="1904359"/>
            <a:chExt cx="2798004" cy="533083"/>
          </a:xfrm>
        </p:grpSpPr>
        <p:grpSp>
          <p:nvGrpSpPr>
            <p:cNvPr id="61" name="Google Shape;3028;p60"/>
            <p:cNvGrpSpPr/>
            <p:nvPr/>
          </p:nvGrpSpPr>
          <p:grpSpPr>
            <a:xfrm>
              <a:off x="4852823" y="1904359"/>
              <a:ext cx="2688497" cy="533083"/>
              <a:chOff x="4852612" y="1904413"/>
              <a:chExt cx="2397875" cy="475500"/>
            </a:xfrm>
          </p:grpSpPr>
          <p:sp>
            <p:nvSpPr>
              <p:cNvPr id="63" name="Google Shape;3029;p60"/>
              <p:cNvSpPr/>
              <p:nvPr/>
            </p:nvSpPr>
            <p:spPr>
              <a:xfrm rot="-5400000" flipH="1">
                <a:off x="5813800" y="943225"/>
                <a:ext cx="475500" cy="2397875"/>
              </a:xfrm>
              <a:custGeom>
                <a:avLst/>
                <a:gdLst/>
                <a:ahLst/>
                <a:cxnLst/>
                <a:rect l="l" t="t" r="r" b="b"/>
                <a:pathLst>
                  <a:path w="19020" h="95915" extrusionOk="0">
                    <a:moveTo>
                      <a:pt x="17806" y="46849"/>
                    </a:moveTo>
                    <a:lnTo>
                      <a:pt x="17806" y="35027"/>
                    </a:lnTo>
                    <a:lnTo>
                      <a:pt x="9165" y="26532"/>
                    </a:lnTo>
                    <a:lnTo>
                      <a:pt x="9165" y="8558"/>
                    </a:lnTo>
                    <a:lnTo>
                      <a:pt x="481" y="1"/>
                    </a:lnTo>
                    <a:lnTo>
                      <a:pt x="0" y="461"/>
                    </a:lnTo>
                    <a:lnTo>
                      <a:pt x="8516" y="8851"/>
                    </a:lnTo>
                    <a:lnTo>
                      <a:pt x="8516" y="52917"/>
                    </a:lnTo>
                    <a:lnTo>
                      <a:pt x="2950" y="56076"/>
                    </a:lnTo>
                    <a:lnTo>
                      <a:pt x="2950" y="62813"/>
                    </a:lnTo>
                    <a:lnTo>
                      <a:pt x="8516" y="65994"/>
                    </a:lnTo>
                    <a:lnTo>
                      <a:pt x="8516" y="95915"/>
                    </a:lnTo>
                    <a:lnTo>
                      <a:pt x="9186" y="95915"/>
                    </a:lnTo>
                    <a:lnTo>
                      <a:pt x="9186" y="65994"/>
                    </a:lnTo>
                    <a:lnTo>
                      <a:pt x="10964" y="64969"/>
                    </a:lnTo>
                    <a:lnTo>
                      <a:pt x="10964" y="82042"/>
                    </a:lnTo>
                    <a:cubicBezTo>
                      <a:pt x="9771" y="82419"/>
                      <a:pt x="10064" y="84155"/>
                      <a:pt x="11299" y="84155"/>
                    </a:cubicBezTo>
                    <a:cubicBezTo>
                      <a:pt x="12533" y="84155"/>
                      <a:pt x="12805" y="82419"/>
                      <a:pt x="11634" y="82042"/>
                    </a:cubicBezTo>
                    <a:lnTo>
                      <a:pt x="11634" y="64592"/>
                    </a:lnTo>
                    <a:lnTo>
                      <a:pt x="14772" y="62813"/>
                    </a:lnTo>
                    <a:lnTo>
                      <a:pt x="14772" y="56076"/>
                    </a:lnTo>
                    <a:lnTo>
                      <a:pt x="9206" y="52917"/>
                    </a:lnTo>
                    <a:lnTo>
                      <a:pt x="9206" y="27473"/>
                    </a:lnTo>
                    <a:lnTo>
                      <a:pt x="17136" y="35320"/>
                    </a:lnTo>
                    <a:lnTo>
                      <a:pt x="17136" y="46891"/>
                    </a:lnTo>
                    <a:cubicBezTo>
                      <a:pt x="15986" y="47309"/>
                      <a:pt x="16320" y="49046"/>
                      <a:pt x="17555" y="49004"/>
                    </a:cubicBezTo>
                    <a:cubicBezTo>
                      <a:pt x="18789" y="48962"/>
                      <a:pt x="19020" y="47204"/>
                      <a:pt x="17827" y="46870"/>
                    </a:cubicBezTo>
                    <a:close/>
                    <a:moveTo>
                      <a:pt x="14082" y="62437"/>
                    </a:moveTo>
                    <a:lnTo>
                      <a:pt x="11090" y="64132"/>
                    </a:lnTo>
                    <a:lnTo>
                      <a:pt x="10943" y="64132"/>
                    </a:lnTo>
                    <a:lnTo>
                      <a:pt x="10943" y="64194"/>
                    </a:lnTo>
                    <a:lnTo>
                      <a:pt x="8851" y="65408"/>
                    </a:lnTo>
                    <a:lnTo>
                      <a:pt x="3620" y="62437"/>
                    </a:lnTo>
                    <a:lnTo>
                      <a:pt x="3620" y="56474"/>
                    </a:lnTo>
                    <a:lnTo>
                      <a:pt x="8851" y="53481"/>
                    </a:lnTo>
                    <a:lnTo>
                      <a:pt x="14082" y="5647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030;p60"/>
              <p:cNvSpPr/>
              <p:nvPr/>
            </p:nvSpPr>
            <p:spPr>
              <a:xfrm rot="-5400000" flipH="1">
                <a:off x="6237500" y="2010325"/>
                <a:ext cx="202450" cy="230175"/>
              </a:xfrm>
              <a:custGeom>
                <a:avLst/>
                <a:gdLst/>
                <a:ahLst/>
                <a:cxnLst/>
                <a:rect l="l" t="t" r="r" b="b"/>
                <a:pathLst>
                  <a:path w="8098" h="9207" extrusionOk="0">
                    <a:moveTo>
                      <a:pt x="1" y="2302"/>
                    </a:moveTo>
                    <a:lnTo>
                      <a:pt x="1" y="6905"/>
                    </a:lnTo>
                    <a:lnTo>
                      <a:pt x="4060" y="9207"/>
                    </a:lnTo>
                    <a:lnTo>
                      <a:pt x="8098" y="6905"/>
                    </a:lnTo>
                    <a:lnTo>
                      <a:pt x="8098" y="2302"/>
                    </a:lnTo>
                    <a:lnTo>
                      <a:pt x="4060" y="0"/>
                    </a:lnTo>
                    <a:close/>
                    <a:moveTo>
                      <a:pt x="7826" y="6738"/>
                    </a:moveTo>
                    <a:lnTo>
                      <a:pt x="4039" y="8893"/>
                    </a:lnTo>
                    <a:lnTo>
                      <a:pt x="273" y="6738"/>
                    </a:lnTo>
                    <a:lnTo>
                      <a:pt x="273" y="2449"/>
                    </a:lnTo>
                    <a:lnTo>
                      <a:pt x="4060" y="293"/>
                    </a:lnTo>
                    <a:lnTo>
                      <a:pt x="7826" y="24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031;p60"/>
              <p:cNvSpPr/>
              <p:nvPr/>
            </p:nvSpPr>
            <p:spPr>
              <a:xfrm rot="-5400000" flipH="1">
                <a:off x="6291113" y="2070738"/>
                <a:ext cx="95750" cy="109350"/>
              </a:xfrm>
              <a:custGeom>
                <a:avLst/>
                <a:gdLst/>
                <a:ahLst/>
                <a:cxnLst/>
                <a:rect l="l" t="t" r="r" b="b"/>
                <a:pathLst>
                  <a:path w="3830" h="4374" extrusionOk="0">
                    <a:moveTo>
                      <a:pt x="1926" y="1"/>
                    </a:moveTo>
                    <a:lnTo>
                      <a:pt x="1" y="1089"/>
                    </a:lnTo>
                    <a:lnTo>
                      <a:pt x="1" y="3265"/>
                    </a:lnTo>
                    <a:lnTo>
                      <a:pt x="1926" y="4374"/>
                    </a:lnTo>
                    <a:lnTo>
                      <a:pt x="3830" y="3265"/>
                    </a:lnTo>
                    <a:lnTo>
                      <a:pt x="3830" y="1089"/>
                    </a:lnTo>
                    <a:lnTo>
                      <a:pt x="1926"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3032;p60"/>
            <p:cNvSpPr/>
            <p:nvPr/>
          </p:nvSpPr>
          <p:spPr>
            <a:xfrm rot="-5400000">
              <a:off x="7518167" y="2089621"/>
              <a:ext cx="142399" cy="122921"/>
            </a:xfrm>
            <a:custGeom>
              <a:avLst/>
              <a:gdLst/>
              <a:ahLst/>
              <a:cxnLst/>
              <a:rect l="l" t="t" r="r" b="b"/>
              <a:pathLst>
                <a:path w="3830" h="3307" extrusionOk="0">
                  <a:moveTo>
                    <a:pt x="1" y="1"/>
                  </a:moveTo>
                  <a:lnTo>
                    <a:pt x="921" y="1654"/>
                  </a:lnTo>
                  <a:lnTo>
                    <a:pt x="1842" y="3306"/>
                  </a:lnTo>
                  <a:lnTo>
                    <a:pt x="2846" y="1695"/>
                  </a:lnTo>
                  <a:lnTo>
                    <a:pt x="3830" y="63"/>
                  </a:lnTo>
                  <a:lnTo>
                    <a:pt x="1926" y="2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3033;p60"/>
          <p:cNvGrpSpPr/>
          <p:nvPr/>
        </p:nvGrpSpPr>
        <p:grpSpPr>
          <a:xfrm>
            <a:off x="8429652" y="2285998"/>
            <a:ext cx="419659" cy="477917"/>
            <a:chOff x="5498975" y="1268363"/>
            <a:chExt cx="419659" cy="477917"/>
          </a:xfrm>
        </p:grpSpPr>
        <p:sp>
          <p:nvSpPr>
            <p:cNvPr id="67" name="Google Shape;3034;p60"/>
            <p:cNvSpPr/>
            <p:nvPr/>
          </p:nvSpPr>
          <p:spPr>
            <a:xfrm>
              <a:off x="5498975" y="1268363"/>
              <a:ext cx="419659" cy="477917"/>
            </a:xfrm>
            <a:custGeom>
              <a:avLst/>
              <a:gdLst/>
              <a:ahLst/>
              <a:cxnLst/>
              <a:rect l="l" t="t" r="r" b="b"/>
              <a:pathLst>
                <a:path w="13413" h="15275" extrusionOk="0">
                  <a:moveTo>
                    <a:pt x="63" y="3788"/>
                  </a:moveTo>
                  <a:lnTo>
                    <a:pt x="1" y="3809"/>
                  </a:lnTo>
                  <a:lnTo>
                    <a:pt x="1" y="11467"/>
                  </a:lnTo>
                  <a:lnTo>
                    <a:pt x="6696" y="15275"/>
                  </a:lnTo>
                  <a:lnTo>
                    <a:pt x="13329" y="11488"/>
                  </a:lnTo>
                  <a:lnTo>
                    <a:pt x="13413" y="11467"/>
                  </a:lnTo>
                  <a:lnTo>
                    <a:pt x="13413" y="3809"/>
                  </a:lnTo>
                  <a:lnTo>
                    <a:pt x="6696" y="1"/>
                  </a:lnTo>
                  <a:close/>
                  <a:moveTo>
                    <a:pt x="13141" y="11300"/>
                  </a:moveTo>
                  <a:lnTo>
                    <a:pt x="6696" y="14982"/>
                  </a:lnTo>
                  <a:lnTo>
                    <a:pt x="252" y="11320"/>
                  </a:lnTo>
                  <a:lnTo>
                    <a:pt x="252" y="3976"/>
                  </a:lnTo>
                  <a:lnTo>
                    <a:pt x="6696" y="315"/>
                  </a:lnTo>
                  <a:lnTo>
                    <a:pt x="13141" y="3976"/>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035;p60"/>
            <p:cNvSpPr/>
            <p:nvPr/>
          </p:nvSpPr>
          <p:spPr>
            <a:xfrm>
              <a:off x="5588673" y="1370481"/>
              <a:ext cx="240288" cy="273672"/>
            </a:xfrm>
            <a:custGeom>
              <a:avLst/>
              <a:gdLst/>
              <a:ahLst/>
              <a:cxnLst/>
              <a:rect l="l" t="t" r="r" b="b"/>
              <a:pathLst>
                <a:path w="7680" h="8747" extrusionOk="0">
                  <a:moveTo>
                    <a:pt x="3829" y="1"/>
                  </a:moveTo>
                  <a:lnTo>
                    <a:pt x="0" y="2177"/>
                  </a:lnTo>
                  <a:lnTo>
                    <a:pt x="0" y="6571"/>
                  </a:lnTo>
                  <a:lnTo>
                    <a:pt x="3829" y="8747"/>
                  </a:lnTo>
                  <a:lnTo>
                    <a:pt x="7679" y="6571"/>
                  </a:lnTo>
                  <a:lnTo>
                    <a:pt x="7679" y="2177"/>
                  </a:lnTo>
                  <a:lnTo>
                    <a:pt x="3829" y="1"/>
                  </a:ln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3033;p60"/>
          <p:cNvGrpSpPr/>
          <p:nvPr/>
        </p:nvGrpSpPr>
        <p:grpSpPr>
          <a:xfrm>
            <a:off x="285720" y="2379585"/>
            <a:ext cx="419659" cy="477917"/>
            <a:chOff x="5498975" y="1268363"/>
            <a:chExt cx="419659" cy="477917"/>
          </a:xfrm>
        </p:grpSpPr>
        <p:sp>
          <p:nvSpPr>
            <p:cNvPr id="73" name="Google Shape;3034;p60"/>
            <p:cNvSpPr/>
            <p:nvPr/>
          </p:nvSpPr>
          <p:spPr>
            <a:xfrm>
              <a:off x="5498975" y="1268363"/>
              <a:ext cx="419659" cy="477917"/>
            </a:xfrm>
            <a:custGeom>
              <a:avLst/>
              <a:gdLst/>
              <a:ahLst/>
              <a:cxnLst/>
              <a:rect l="l" t="t" r="r" b="b"/>
              <a:pathLst>
                <a:path w="13413" h="15275" extrusionOk="0">
                  <a:moveTo>
                    <a:pt x="63" y="3788"/>
                  </a:moveTo>
                  <a:lnTo>
                    <a:pt x="1" y="3809"/>
                  </a:lnTo>
                  <a:lnTo>
                    <a:pt x="1" y="11467"/>
                  </a:lnTo>
                  <a:lnTo>
                    <a:pt x="6696" y="15275"/>
                  </a:lnTo>
                  <a:lnTo>
                    <a:pt x="13329" y="11488"/>
                  </a:lnTo>
                  <a:lnTo>
                    <a:pt x="13413" y="11467"/>
                  </a:lnTo>
                  <a:lnTo>
                    <a:pt x="13413" y="3809"/>
                  </a:lnTo>
                  <a:lnTo>
                    <a:pt x="6696" y="1"/>
                  </a:lnTo>
                  <a:close/>
                  <a:moveTo>
                    <a:pt x="13141" y="11300"/>
                  </a:moveTo>
                  <a:lnTo>
                    <a:pt x="6696" y="14982"/>
                  </a:lnTo>
                  <a:lnTo>
                    <a:pt x="252" y="11320"/>
                  </a:lnTo>
                  <a:lnTo>
                    <a:pt x="252" y="3976"/>
                  </a:lnTo>
                  <a:lnTo>
                    <a:pt x="6696" y="315"/>
                  </a:lnTo>
                  <a:lnTo>
                    <a:pt x="13141" y="3976"/>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035;p60"/>
            <p:cNvSpPr/>
            <p:nvPr/>
          </p:nvSpPr>
          <p:spPr>
            <a:xfrm>
              <a:off x="5588673" y="1370481"/>
              <a:ext cx="240288" cy="273672"/>
            </a:xfrm>
            <a:custGeom>
              <a:avLst/>
              <a:gdLst/>
              <a:ahLst/>
              <a:cxnLst/>
              <a:rect l="l" t="t" r="r" b="b"/>
              <a:pathLst>
                <a:path w="7680" h="8747" extrusionOk="0">
                  <a:moveTo>
                    <a:pt x="3829" y="1"/>
                  </a:moveTo>
                  <a:lnTo>
                    <a:pt x="0" y="2177"/>
                  </a:lnTo>
                  <a:lnTo>
                    <a:pt x="0" y="6571"/>
                  </a:lnTo>
                  <a:lnTo>
                    <a:pt x="3829" y="8747"/>
                  </a:lnTo>
                  <a:lnTo>
                    <a:pt x="7679" y="6571"/>
                  </a:lnTo>
                  <a:lnTo>
                    <a:pt x="7679" y="2177"/>
                  </a:lnTo>
                  <a:lnTo>
                    <a:pt x="3829" y="1"/>
                  </a:ln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lide Number Placeholder 2">
            <a:extLst>
              <a:ext uri="{FF2B5EF4-FFF2-40B4-BE49-F238E27FC236}">
                <a16:creationId xmlns:a16="http://schemas.microsoft.com/office/drawing/2014/main" id="{84F47D31-47DF-00B1-ABCF-316FD31DF76E}"/>
              </a:ext>
            </a:extLst>
          </p:cNvPr>
          <p:cNvSpPr>
            <a:spLocks noGrp="1"/>
          </p:cNvSpPr>
          <p:nvPr>
            <p:ph type="sldNum" sz="quarter" idx="12"/>
          </p:nvPr>
        </p:nvSpPr>
        <p:spPr/>
        <p:txBody>
          <a:bodyPr/>
          <a:lstStyle/>
          <a:p>
            <a:fld id="{D38EA4BD-646F-4C6A-8AC4-91B811B5B748}" type="slidenum">
              <a:rPr 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p:cNvSpPr txBox="1"/>
          <p:nvPr/>
        </p:nvSpPr>
        <p:spPr>
          <a:xfrm>
            <a:off x="539552" y="638262"/>
            <a:ext cx="2952328" cy="830997"/>
          </a:xfrm>
          <a:prstGeom prst="rect">
            <a:avLst/>
          </a:prstGeom>
          <a:noFill/>
        </p:spPr>
        <p:txBody>
          <a:bodyPr wrap="square" rtlCol="0">
            <a:spAutoFit/>
          </a:bodyPr>
          <a:lstStyle/>
          <a:p>
            <a:r>
              <a:rPr lang="en-US" sz="2400" dirty="0">
                <a:solidFill>
                  <a:schemeClr val="tx1"/>
                </a:solidFill>
                <a:latin typeface="Algerian" pitchFamily="82" charset="0"/>
                <a:ea typeface="Calibri" panose="020F0502020204030204" pitchFamily="34" charset="0"/>
                <a:cs typeface="Times New Roman" panose="02020603050405020304" pitchFamily="18" charset="0"/>
              </a:rPr>
              <a:t>moisture sensor</a:t>
            </a:r>
            <a:endParaRPr lang="en-IN" sz="2400" dirty="0">
              <a:solidFill>
                <a:schemeClr val="tx1"/>
              </a:solidFill>
              <a:latin typeface="Algerian" pitchFamily="82" charset="0"/>
              <a:ea typeface="Calibri" panose="020F0502020204030204" pitchFamily="34" charset="0"/>
              <a:cs typeface="Times New Roman" panose="02020603050405020304" pitchFamily="18" charset="0"/>
            </a:endParaRPr>
          </a:p>
          <a:p>
            <a:endParaRPr lang="en-US" sz="2400" dirty="0">
              <a:solidFill>
                <a:schemeClr val="bg2">
                  <a:lumMod val="10000"/>
                </a:schemeClr>
              </a:solidFill>
            </a:endParaRPr>
          </a:p>
        </p:txBody>
      </p:sp>
      <p:sp>
        <p:nvSpPr>
          <p:cNvPr id="4" name="TextBox 3"/>
          <p:cNvSpPr txBox="1"/>
          <p:nvPr/>
        </p:nvSpPr>
        <p:spPr>
          <a:xfrm>
            <a:off x="428596" y="1285866"/>
            <a:ext cx="5429288" cy="2031325"/>
          </a:xfrm>
          <a:prstGeom prst="rect">
            <a:avLst/>
          </a:prstGeom>
          <a:noFill/>
        </p:spPr>
        <p:txBody>
          <a:bodyPr wrap="square" rtlCol="0">
            <a:spAutoFit/>
          </a:bodyPr>
          <a:lstStyle/>
          <a:p>
            <a:pPr marL="285750" indent="-285750" algn="just">
              <a:buFont typeface="Wingdings" panose="05000000000000000000" pitchFamily="2" charset="2"/>
              <a:buChar char="Ø"/>
            </a:pPr>
            <a:r>
              <a:rPr lang="en-US" sz="1800" dirty="0">
                <a:latin typeface="+mn-lt"/>
              </a:rPr>
              <a:t>It is used to identify if the garbage is wet or dry.</a:t>
            </a:r>
          </a:p>
          <a:p>
            <a:pPr marL="285750" indent="-285750" algn="just">
              <a:buFont typeface="Wingdings" panose="05000000000000000000" pitchFamily="2" charset="2"/>
              <a:buChar char="Ø"/>
            </a:pPr>
            <a:r>
              <a:rPr lang="en-US" sz="1800" dirty="0">
                <a:latin typeface="+mn-lt"/>
              </a:rPr>
              <a:t>The content of moisture in the waste is tested and accordingly it is dropped in the appropriate dustbin</a:t>
            </a:r>
            <a:r>
              <a:rPr lang="en-US" sz="1800" b="0" i="0" dirty="0">
                <a:solidFill>
                  <a:srgbClr val="303030"/>
                </a:solidFill>
                <a:effectLst/>
                <a:latin typeface="+mn-lt"/>
              </a:rPr>
              <a:t>.</a:t>
            </a:r>
          </a:p>
          <a:p>
            <a:pPr marL="285750" indent="-285750" algn="just">
              <a:buFont typeface="Wingdings" panose="05000000000000000000" pitchFamily="2" charset="2"/>
              <a:buChar char="Ø"/>
            </a:pPr>
            <a:r>
              <a:rPr lang="en-US" sz="1800" b="0" i="0" dirty="0">
                <a:solidFill>
                  <a:srgbClr val="303030"/>
                </a:solidFill>
                <a:effectLst/>
                <a:latin typeface="+mn-lt"/>
              </a:rPr>
              <a:t>It measures the volumetric content of water inside the waste and gives us the moisture level as output.</a:t>
            </a:r>
          </a:p>
          <a:p>
            <a:pPr marL="285750" indent="-285750" algn="just">
              <a:buFont typeface="Wingdings" panose="05000000000000000000" pitchFamily="2" charset="2"/>
              <a:buChar char="Ø"/>
            </a:pPr>
            <a:r>
              <a:rPr lang="en-US" sz="1800" b="0" i="0" dirty="0">
                <a:solidFill>
                  <a:srgbClr val="303030"/>
                </a:solidFill>
                <a:effectLst/>
                <a:latin typeface="+mn-lt"/>
              </a:rPr>
              <a:t>The module has both digital and analog outputs and a potentiometer to adjust the threshold level.</a:t>
            </a:r>
          </a:p>
        </p:txBody>
      </p:sp>
      <p:sp>
        <p:nvSpPr>
          <p:cNvPr id="2050" name="AutoShape 2" descr="C:\Users\User\Downloads\pi.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26" name="Picture 2">
            <a:extLst>
              <a:ext uri="{FF2B5EF4-FFF2-40B4-BE49-F238E27FC236}">
                <a16:creationId xmlns:a16="http://schemas.microsoft.com/office/drawing/2014/main" id="{3C810320-0298-1D6C-AB95-21E8EC9BF9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0126" y="1678282"/>
            <a:ext cx="2419747" cy="161316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6C3F73B-75C3-207E-6F44-865BBDD2AA49}"/>
              </a:ext>
            </a:extLst>
          </p:cNvPr>
          <p:cNvSpPr>
            <a:spLocks noGrp="1"/>
          </p:cNvSpPr>
          <p:nvPr>
            <p:ph type="sldNum" sz="quarter" idx="12"/>
          </p:nvPr>
        </p:nvSpPr>
        <p:spPr/>
        <p:txBody>
          <a:bodyPr/>
          <a:lstStyle/>
          <a:p>
            <a:fld id="{D38EA4BD-646F-4C6A-8AC4-91B811B5B748}" type="slidenum">
              <a:rPr lang="en-US" smtClean="0"/>
              <a:pPr/>
              <a:t>10</a:t>
            </a:fld>
            <a:endParaRPr lang="en-US"/>
          </a:p>
        </p:txBody>
      </p:sp>
      <p:sp>
        <p:nvSpPr>
          <p:cNvPr id="5" name="TextBox 4">
            <a:extLst>
              <a:ext uri="{FF2B5EF4-FFF2-40B4-BE49-F238E27FC236}">
                <a16:creationId xmlns:a16="http://schemas.microsoft.com/office/drawing/2014/main" id="{869AC017-A4DE-BE49-5899-AE3E1CD806F6}"/>
              </a:ext>
            </a:extLst>
          </p:cNvPr>
          <p:cNvSpPr txBox="1"/>
          <p:nvPr/>
        </p:nvSpPr>
        <p:spPr>
          <a:xfrm>
            <a:off x="6617961" y="3318087"/>
            <a:ext cx="2004075" cy="307777"/>
          </a:xfrm>
          <a:prstGeom prst="rect">
            <a:avLst/>
          </a:prstGeom>
          <a:noFill/>
        </p:spPr>
        <p:txBody>
          <a:bodyPr wrap="none" rtlCol="0">
            <a:spAutoFit/>
          </a:bodyPr>
          <a:lstStyle/>
          <a:p>
            <a:r>
              <a:rPr lang="en-IN" dirty="0"/>
              <a:t>Fig 4: Moisture sensor</a:t>
            </a:r>
          </a:p>
        </p:txBody>
      </p:sp>
    </p:spTree>
    <p:extLst>
      <p:ext uri="{BB962C8B-B14F-4D97-AF65-F5344CB8AC3E}">
        <p14:creationId xmlns:p14="http://schemas.microsoft.com/office/powerpoint/2010/main" val="2285394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p:cNvSpPr txBox="1"/>
          <p:nvPr/>
        </p:nvSpPr>
        <p:spPr>
          <a:xfrm>
            <a:off x="460375" y="627534"/>
            <a:ext cx="2199188" cy="461665"/>
          </a:xfrm>
          <a:prstGeom prst="rect">
            <a:avLst/>
          </a:prstGeom>
          <a:noFill/>
        </p:spPr>
        <p:txBody>
          <a:bodyPr wrap="square" rtlCol="0">
            <a:spAutoFit/>
          </a:bodyPr>
          <a:lstStyle/>
          <a:p>
            <a:r>
              <a:rPr lang="en-US" sz="2400" dirty="0">
                <a:solidFill>
                  <a:schemeClr val="tx1"/>
                </a:solidFill>
                <a:latin typeface="Algerian" pitchFamily="82" charset="0"/>
                <a:ea typeface="Calibri" panose="020F0502020204030204" pitchFamily="34" charset="0"/>
                <a:cs typeface="Times New Roman" panose="02020603050405020304" pitchFamily="18" charset="0"/>
              </a:rPr>
              <a:t>servo motor</a:t>
            </a:r>
            <a:endParaRPr lang="en-IN" sz="2400" dirty="0">
              <a:solidFill>
                <a:schemeClr val="tx1"/>
              </a:solidFill>
              <a:latin typeface="Algerian" pitchFamily="82" charset="0"/>
              <a:ea typeface="Calibri" panose="020F0502020204030204" pitchFamily="34" charset="0"/>
              <a:cs typeface="Times New Roman" panose="02020603050405020304" pitchFamily="18" charset="0"/>
            </a:endParaRPr>
          </a:p>
        </p:txBody>
      </p:sp>
      <p:sp>
        <p:nvSpPr>
          <p:cNvPr id="4" name="TextBox 3"/>
          <p:cNvSpPr txBox="1"/>
          <p:nvPr/>
        </p:nvSpPr>
        <p:spPr>
          <a:xfrm>
            <a:off x="428596" y="1285866"/>
            <a:ext cx="5223524" cy="2308324"/>
          </a:xfrm>
          <a:prstGeom prst="rect">
            <a:avLst/>
          </a:prstGeom>
          <a:noFill/>
        </p:spPr>
        <p:txBody>
          <a:bodyPr wrap="square" rtlCol="0">
            <a:spAutoFit/>
          </a:bodyPr>
          <a:lstStyle/>
          <a:p>
            <a:pPr marL="285750" indent="-285750" algn="l">
              <a:buFont typeface="Wingdings" panose="05000000000000000000" pitchFamily="2" charset="2"/>
              <a:buChar char="Ø"/>
            </a:pPr>
            <a:r>
              <a:rPr lang="en-US" sz="1800" dirty="0">
                <a:latin typeface="+mn-lt"/>
              </a:rPr>
              <a:t>It is used to deflect the waste to the respective bins. A servomotor is defined by “a rotary actuator or linear actuator that takes into account exact control of angular or linear position, velocity and acceleration.” </a:t>
            </a:r>
          </a:p>
          <a:p>
            <a:pPr marL="285750" indent="-285750" algn="l">
              <a:buFont typeface="Wingdings" panose="05000000000000000000" pitchFamily="2" charset="2"/>
              <a:buChar char="Ø"/>
            </a:pPr>
            <a:r>
              <a:rPr lang="en-US" sz="1800" b="0" i="0" dirty="0">
                <a:solidFill>
                  <a:schemeClr val="tx1"/>
                </a:solidFill>
                <a:effectLst/>
                <a:latin typeface="+mn-lt"/>
              </a:rPr>
              <a:t>MG995 Metal Gear Servo Motor is a high-speed standard servo can rotate approximately 180 degrees (60 in each direction).</a:t>
            </a:r>
            <a:endParaRPr lang="en-US" sz="1800" dirty="0">
              <a:solidFill>
                <a:schemeClr val="tx1"/>
              </a:solidFill>
              <a:latin typeface="+mn-lt"/>
            </a:endParaRPr>
          </a:p>
        </p:txBody>
      </p:sp>
      <p:sp>
        <p:nvSpPr>
          <p:cNvPr id="2050" name="AutoShape 2" descr="C:\Users\User\Downloads\pi.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D663B897-A63C-8779-8EAB-15063B8E9D7F}"/>
              </a:ext>
            </a:extLst>
          </p:cNvPr>
          <p:cNvPicPr>
            <a:picLocks noChangeAspect="1"/>
          </p:cNvPicPr>
          <p:nvPr/>
        </p:nvPicPr>
        <p:blipFill>
          <a:blip r:embed="rId2"/>
          <a:stretch>
            <a:fillRect/>
          </a:stretch>
        </p:blipFill>
        <p:spPr>
          <a:xfrm>
            <a:off x="5796136" y="1059582"/>
            <a:ext cx="3122563" cy="2328206"/>
          </a:xfrm>
          <a:prstGeom prst="rect">
            <a:avLst/>
          </a:prstGeom>
        </p:spPr>
      </p:pic>
      <p:sp>
        <p:nvSpPr>
          <p:cNvPr id="2" name="Slide Number Placeholder 1">
            <a:extLst>
              <a:ext uri="{FF2B5EF4-FFF2-40B4-BE49-F238E27FC236}">
                <a16:creationId xmlns:a16="http://schemas.microsoft.com/office/drawing/2014/main" id="{8CAEEFB2-D3CE-C5FA-1438-6E06116532F0}"/>
              </a:ext>
            </a:extLst>
          </p:cNvPr>
          <p:cNvSpPr>
            <a:spLocks noGrp="1"/>
          </p:cNvSpPr>
          <p:nvPr>
            <p:ph type="sldNum" sz="quarter" idx="12"/>
          </p:nvPr>
        </p:nvSpPr>
        <p:spPr/>
        <p:txBody>
          <a:bodyPr/>
          <a:lstStyle/>
          <a:p>
            <a:fld id="{D38EA4BD-646F-4C6A-8AC4-91B811B5B748}" type="slidenum">
              <a:rPr lang="en-US" smtClean="0"/>
              <a:pPr/>
              <a:t>11</a:t>
            </a:fld>
            <a:endParaRPr lang="en-US"/>
          </a:p>
        </p:txBody>
      </p:sp>
      <p:sp>
        <p:nvSpPr>
          <p:cNvPr id="6" name="TextBox 5">
            <a:extLst>
              <a:ext uri="{FF2B5EF4-FFF2-40B4-BE49-F238E27FC236}">
                <a16:creationId xmlns:a16="http://schemas.microsoft.com/office/drawing/2014/main" id="{47A13988-0525-FBF9-4861-A5CE311DC7F9}"/>
              </a:ext>
            </a:extLst>
          </p:cNvPr>
          <p:cNvSpPr txBox="1"/>
          <p:nvPr/>
        </p:nvSpPr>
        <p:spPr>
          <a:xfrm>
            <a:off x="6444208" y="3387788"/>
            <a:ext cx="1705916" cy="307777"/>
          </a:xfrm>
          <a:prstGeom prst="rect">
            <a:avLst/>
          </a:prstGeom>
          <a:noFill/>
        </p:spPr>
        <p:txBody>
          <a:bodyPr wrap="none" rtlCol="0">
            <a:spAutoFit/>
          </a:bodyPr>
          <a:lstStyle/>
          <a:p>
            <a:r>
              <a:rPr lang="en-IN" dirty="0"/>
              <a:t>Fig 5: Servo motor</a:t>
            </a:r>
          </a:p>
        </p:txBody>
      </p:sp>
    </p:spTree>
    <p:extLst>
      <p:ext uri="{BB962C8B-B14F-4D97-AF65-F5344CB8AC3E}">
        <p14:creationId xmlns:p14="http://schemas.microsoft.com/office/powerpoint/2010/main" val="3668466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p:cNvSpPr txBox="1"/>
          <p:nvPr/>
        </p:nvSpPr>
        <p:spPr>
          <a:xfrm>
            <a:off x="323528" y="443840"/>
            <a:ext cx="3218854" cy="830997"/>
          </a:xfrm>
          <a:prstGeom prst="rect">
            <a:avLst/>
          </a:prstGeom>
          <a:noFill/>
        </p:spPr>
        <p:txBody>
          <a:bodyPr wrap="square" rtlCol="0">
            <a:spAutoFit/>
          </a:bodyPr>
          <a:lstStyle/>
          <a:p>
            <a:r>
              <a:rPr lang="en-US" sz="2400" dirty="0">
                <a:solidFill>
                  <a:schemeClr val="tx1"/>
                </a:solidFill>
                <a:latin typeface="Algerian" pitchFamily="82" charset="0"/>
                <a:ea typeface="Calibri" panose="020F0502020204030204" pitchFamily="34" charset="0"/>
                <a:cs typeface="Times New Roman" panose="02020603050405020304" pitchFamily="18" charset="0"/>
              </a:rPr>
              <a:t>Ultrasonic sensor</a:t>
            </a:r>
            <a:endParaRPr lang="en-IN" sz="2400" dirty="0">
              <a:solidFill>
                <a:schemeClr val="tx1"/>
              </a:solidFill>
              <a:latin typeface="Algerian" pitchFamily="82" charset="0"/>
              <a:ea typeface="Calibri" panose="020F0502020204030204" pitchFamily="34" charset="0"/>
              <a:cs typeface="Times New Roman" panose="02020603050405020304" pitchFamily="18" charset="0"/>
            </a:endParaRPr>
          </a:p>
          <a:p>
            <a:endParaRPr lang="en-US" sz="2400" dirty="0">
              <a:solidFill>
                <a:schemeClr val="bg2">
                  <a:lumMod val="10000"/>
                </a:schemeClr>
              </a:solidFill>
            </a:endParaRPr>
          </a:p>
        </p:txBody>
      </p:sp>
      <p:sp>
        <p:nvSpPr>
          <p:cNvPr id="4" name="TextBox 3"/>
          <p:cNvSpPr txBox="1"/>
          <p:nvPr/>
        </p:nvSpPr>
        <p:spPr>
          <a:xfrm>
            <a:off x="323528" y="972726"/>
            <a:ext cx="5562960" cy="3693319"/>
          </a:xfrm>
          <a:prstGeom prst="rect">
            <a:avLst/>
          </a:prstGeom>
          <a:noFill/>
        </p:spPr>
        <p:txBody>
          <a:bodyPr wrap="square" rtlCol="0">
            <a:spAutoFit/>
          </a:bodyPr>
          <a:lstStyle/>
          <a:p>
            <a:pPr marL="285750" indent="-285750" algn="just">
              <a:buFont typeface="Wingdings" panose="05000000000000000000" pitchFamily="2" charset="2"/>
              <a:buChar char="Ø"/>
            </a:pPr>
            <a:r>
              <a:rPr lang="en-US" sz="1800" dirty="0">
                <a:latin typeface="+mn-lt"/>
              </a:rPr>
              <a:t>It is used to keep check on the garbage level of the bin. </a:t>
            </a:r>
          </a:p>
          <a:p>
            <a:pPr marL="285750" indent="-285750" algn="just">
              <a:buFont typeface="Wingdings" panose="05000000000000000000" pitchFamily="2" charset="2"/>
              <a:buChar char="Ø"/>
            </a:pPr>
            <a:r>
              <a:rPr lang="en-US" sz="1800" dirty="0">
                <a:latin typeface="+mn-lt"/>
              </a:rPr>
              <a:t>The acoustic Ultrasonic sensor is divided into three categories: </a:t>
            </a:r>
          </a:p>
          <a:p>
            <a:pPr lvl="2" algn="just"/>
            <a:r>
              <a:rPr lang="en-US" sz="1600" dirty="0">
                <a:latin typeface="+mn-lt"/>
              </a:rPr>
              <a:t>	1. Receivers </a:t>
            </a:r>
          </a:p>
          <a:p>
            <a:pPr lvl="4" algn="just"/>
            <a:r>
              <a:rPr lang="en-US" sz="1600" dirty="0">
                <a:latin typeface="+mn-lt"/>
              </a:rPr>
              <a:t>	2. Transceivers </a:t>
            </a:r>
          </a:p>
          <a:p>
            <a:pPr lvl="5" algn="just"/>
            <a:r>
              <a:rPr lang="en-US" sz="1600" dirty="0">
                <a:latin typeface="+mn-lt"/>
              </a:rPr>
              <a:t>	3. Transmitters </a:t>
            </a:r>
            <a:r>
              <a:rPr lang="en-US" sz="1800" dirty="0">
                <a:latin typeface="+mn-lt"/>
              </a:rPr>
              <a:t>	</a:t>
            </a:r>
          </a:p>
          <a:p>
            <a:pPr marL="285750" indent="-285750" algn="just">
              <a:buFont typeface="Wingdings" panose="05000000000000000000" pitchFamily="2" charset="2"/>
              <a:buChar char="Ø"/>
            </a:pPr>
            <a:r>
              <a:rPr lang="en-US" sz="1800" dirty="0">
                <a:latin typeface="+mn-lt"/>
              </a:rPr>
              <a:t>The transmitters radiate the ultrasound by converting electrical signals into ultrasound. </a:t>
            </a:r>
          </a:p>
          <a:p>
            <a:pPr marL="285750" indent="-285750" algn="just">
              <a:buFont typeface="Wingdings" panose="05000000000000000000" pitchFamily="2" charset="2"/>
              <a:buChar char="Ø"/>
            </a:pPr>
            <a:r>
              <a:rPr lang="en-US" sz="1800" dirty="0">
                <a:latin typeface="+mn-lt"/>
              </a:rPr>
              <a:t>It is then reflected by the obstacle and received by the receiver that converts the ultrasound into electrical signal. </a:t>
            </a:r>
          </a:p>
          <a:p>
            <a:pPr marL="285750" indent="-285750" algn="just">
              <a:buFont typeface="Wingdings" panose="05000000000000000000" pitchFamily="2" charset="2"/>
              <a:buChar char="Ø"/>
            </a:pPr>
            <a:r>
              <a:rPr lang="en-US" sz="1800" dirty="0">
                <a:latin typeface="+mn-lt"/>
              </a:rPr>
              <a:t>The reflected signals are used to interpret the position of the garbage in the bin.</a:t>
            </a:r>
            <a:endParaRPr lang="en-US" sz="1800" b="0" i="0" dirty="0">
              <a:solidFill>
                <a:srgbClr val="303030"/>
              </a:solidFill>
              <a:effectLst/>
              <a:latin typeface="+mn-lt"/>
            </a:endParaRPr>
          </a:p>
        </p:txBody>
      </p:sp>
      <p:sp>
        <p:nvSpPr>
          <p:cNvPr id="2050" name="AutoShape 2" descr="C:\Users\User\Downloads\pi.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5" name="Picture 2" descr="What is Ultrasonic Sensor">
            <a:extLst>
              <a:ext uri="{FF2B5EF4-FFF2-40B4-BE49-F238E27FC236}">
                <a16:creationId xmlns:a16="http://schemas.microsoft.com/office/drawing/2014/main" id="{918D0FD3-BEB0-E3EF-020E-491A777DC7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8184" y="267494"/>
            <a:ext cx="2458616" cy="15716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F56F63A-789E-DEE5-99E4-823E79B9C567}"/>
              </a:ext>
            </a:extLst>
          </p:cNvPr>
          <p:cNvPicPr>
            <a:picLocks noChangeAspect="1"/>
          </p:cNvPicPr>
          <p:nvPr/>
        </p:nvPicPr>
        <p:blipFill>
          <a:blip r:embed="rId3"/>
          <a:stretch>
            <a:fillRect/>
          </a:stretch>
        </p:blipFill>
        <p:spPr>
          <a:xfrm>
            <a:off x="6228184" y="2643758"/>
            <a:ext cx="2458616" cy="1644199"/>
          </a:xfrm>
          <a:prstGeom prst="rect">
            <a:avLst/>
          </a:prstGeom>
        </p:spPr>
      </p:pic>
      <p:sp>
        <p:nvSpPr>
          <p:cNvPr id="2" name="Slide Number Placeholder 1">
            <a:extLst>
              <a:ext uri="{FF2B5EF4-FFF2-40B4-BE49-F238E27FC236}">
                <a16:creationId xmlns:a16="http://schemas.microsoft.com/office/drawing/2014/main" id="{2FE6A58B-93B1-2248-2FCC-11E2D2355A87}"/>
              </a:ext>
            </a:extLst>
          </p:cNvPr>
          <p:cNvSpPr>
            <a:spLocks noGrp="1"/>
          </p:cNvSpPr>
          <p:nvPr>
            <p:ph type="sldNum" sz="quarter" idx="12"/>
          </p:nvPr>
        </p:nvSpPr>
        <p:spPr/>
        <p:txBody>
          <a:bodyPr/>
          <a:lstStyle/>
          <a:p>
            <a:fld id="{D38EA4BD-646F-4C6A-8AC4-91B811B5B748}" type="slidenum">
              <a:rPr lang="en-US" smtClean="0"/>
              <a:pPr/>
              <a:t>12</a:t>
            </a:fld>
            <a:endParaRPr lang="en-US"/>
          </a:p>
        </p:txBody>
      </p:sp>
      <p:sp>
        <p:nvSpPr>
          <p:cNvPr id="6" name="TextBox 5">
            <a:extLst>
              <a:ext uri="{FF2B5EF4-FFF2-40B4-BE49-F238E27FC236}">
                <a16:creationId xmlns:a16="http://schemas.microsoft.com/office/drawing/2014/main" id="{FC042AA5-62D2-FF0E-417E-1F64F6B1D266}"/>
              </a:ext>
            </a:extLst>
          </p:cNvPr>
          <p:cNvSpPr txBox="1"/>
          <p:nvPr/>
        </p:nvSpPr>
        <p:spPr>
          <a:xfrm>
            <a:off x="6400151" y="1839141"/>
            <a:ext cx="2114681" cy="307777"/>
          </a:xfrm>
          <a:prstGeom prst="rect">
            <a:avLst/>
          </a:prstGeom>
          <a:noFill/>
        </p:spPr>
        <p:txBody>
          <a:bodyPr wrap="none" rtlCol="0">
            <a:spAutoFit/>
          </a:bodyPr>
          <a:lstStyle/>
          <a:p>
            <a:r>
              <a:rPr lang="en-IN" dirty="0"/>
              <a:t>Fig 6: Ultrasonic sensor</a:t>
            </a:r>
          </a:p>
        </p:txBody>
      </p:sp>
      <p:sp>
        <p:nvSpPr>
          <p:cNvPr id="9" name="TextBox 8">
            <a:extLst>
              <a:ext uri="{FF2B5EF4-FFF2-40B4-BE49-F238E27FC236}">
                <a16:creationId xmlns:a16="http://schemas.microsoft.com/office/drawing/2014/main" id="{F7459E9A-4F8D-B7FB-3FAA-8381B77E7421}"/>
              </a:ext>
            </a:extLst>
          </p:cNvPr>
          <p:cNvSpPr txBox="1"/>
          <p:nvPr/>
        </p:nvSpPr>
        <p:spPr>
          <a:xfrm>
            <a:off x="6400151" y="4286690"/>
            <a:ext cx="2064989" cy="307777"/>
          </a:xfrm>
          <a:prstGeom prst="rect">
            <a:avLst/>
          </a:prstGeom>
          <a:noFill/>
        </p:spPr>
        <p:txBody>
          <a:bodyPr wrap="none" rtlCol="0">
            <a:spAutoFit/>
          </a:bodyPr>
          <a:lstStyle/>
          <a:p>
            <a:r>
              <a:rPr lang="en-IN" dirty="0"/>
              <a:t>Fig 7: working principle</a:t>
            </a:r>
          </a:p>
        </p:txBody>
      </p:sp>
    </p:spTree>
    <p:extLst>
      <p:ext uri="{BB962C8B-B14F-4D97-AF65-F5344CB8AC3E}">
        <p14:creationId xmlns:p14="http://schemas.microsoft.com/office/powerpoint/2010/main" val="990333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59BA2AD-CBF4-15A8-87FD-48AA02DA4A37}"/>
              </a:ext>
            </a:extLst>
          </p:cNvPr>
          <p:cNvSpPr txBox="1"/>
          <p:nvPr/>
        </p:nvSpPr>
        <p:spPr>
          <a:xfrm>
            <a:off x="323528" y="443840"/>
            <a:ext cx="3218854" cy="461665"/>
          </a:xfrm>
          <a:prstGeom prst="rect">
            <a:avLst/>
          </a:prstGeom>
          <a:noFill/>
        </p:spPr>
        <p:txBody>
          <a:bodyPr wrap="square" rtlCol="0">
            <a:spAutoFit/>
          </a:bodyPr>
          <a:lstStyle/>
          <a:p>
            <a:r>
              <a:rPr lang="en-IN" sz="2400" b="0" i="0" dirty="0">
                <a:solidFill>
                  <a:srgbClr val="212529"/>
                </a:solidFill>
                <a:effectLst/>
                <a:latin typeface="Algerian" panose="04020705040A02060702" pitchFamily="82" charset="0"/>
              </a:rPr>
              <a:t>16x2 LCD display</a:t>
            </a:r>
            <a:endParaRPr lang="en-US" sz="1800" dirty="0">
              <a:solidFill>
                <a:schemeClr val="bg2">
                  <a:lumMod val="10000"/>
                </a:schemeClr>
              </a:solidFill>
              <a:latin typeface="Algerian" panose="04020705040A02060702" pitchFamily="82" charset="0"/>
            </a:endParaRPr>
          </a:p>
        </p:txBody>
      </p:sp>
      <p:pic>
        <p:nvPicPr>
          <p:cNvPr id="5" name="Picture 4">
            <a:extLst>
              <a:ext uri="{FF2B5EF4-FFF2-40B4-BE49-F238E27FC236}">
                <a16:creationId xmlns:a16="http://schemas.microsoft.com/office/drawing/2014/main" id="{F7D9AD5B-A253-EE28-9FCD-15436257142E}"/>
              </a:ext>
            </a:extLst>
          </p:cNvPr>
          <p:cNvPicPr>
            <a:picLocks noChangeAspect="1"/>
          </p:cNvPicPr>
          <p:nvPr/>
        </p:nvPicPr>
        <p:blipFill>
          <a:blip r:embed="rId2"/>
          <a:stretch>
            <a:fillRect/>
          </a:stretch>
        </p:blipFill>
        <p:spPr>
          <a:xfrm>
            <a:off x="6476712" y="857343"/>
            <a:ext cx="2346525" cy="1761103"/>
          </a:xfrm>
          <a:prstGeom prst="rect">
            <a:avLst/>
          </a:prstGeom>
        </p:spPr>
      </p:pic>
      <p:sp>
        <p:nvSpPr>
          <p:cNvPr id="7" name="TextBox 6">
            <a:extLst>
              <a:ext uri="{FF2B5EF4-FFF2-40B4-BE49-F238E27FC236}">
                <a16:creationId xmlns:a16="http://schemas.microsoft.com/office/drawing/2014/main" id="{9E886A03-6AA4-598B-9873-309F56B06575}"/>
              </a:ext>
            </a:extLst>
          </p:cNvPr>
          <p:cNvSpPr txBox="1"/>
          <p:nvPr/>
        </p:nvSpPr>
        <p:spPr>
          <a:xfrm>
            <a:off x="320763" y="987574"/>
            <a:ext cx="5907421" cy="3139321"/>
          </a:xfrm>
          <a:prstGeom prst="rect">
            <a:avLst/>
          </a:prstGeom>
          <a:noFill/>
        </p:spPr>
        <p:txBody>
          <a:bodyPr wrap="square">
            <a:spAutoFit/>
          </a:bodyPr>
          <a:lstStyle/>
          <a:p>
            <a:pPr marL="285750" indent="-285750">
              <a:buFont typeface="Wingdings" panose="05000000000000000000" pitchFamily="2" charset="2"/>
              <a:buChar char="Ø"/>
            </a:pPr>
            <a:r>
              <a:rPr lang="en-US" sz="1800" b="0" i="0" dirty="0">
                <a:solidFill>
                  <a:srgbClr val="212529"/>
                </a:solidFill>
                <a:effectLst/>
                <a:latin typeface="+mn-lt"/>
              </a:rPr>
              <a:t>A LCD (Liquid Crystal Display) very basic module and is very commonly used in various devices and circuits. </a:t>
            </a:r>
          </a:p>
          <a:p>
            <a:pPr marL="285750" indent="-285750">
              <a:buFont typeface="Wingdings" panose="05000000000000000000" pitchFamily="2" charset="2"/>
              <a:buChar char="Ø"/>
            </a:pPr>
            <a:r>
              <a:rPr lang="en-US" sz="1800" b="0" i="0" dirty="0">
                <a:solidFill>
                  <a:srgbClr val="212529"/>
                </a:solidFill>
                <a:effectLst/>
                <a:latin typeface="+mn-lt"/>
              </a:rPr>
              <a:t>A 16x2 LCD means it can display 16 characters per line and there are 2 such lines. In this LCD each character is displayed in 5x7 pixel matrix. </a:t>
            </a:r>
          </a:p>
          <a:p>
            <a:pPr marL="285750" indent="-285750">
              <a:buFont typeface="Wingdings" panose="05000000000000000000" pitchFamily="2" charset="2"/>
              <a:buChar char="Ø"/>
            </a:pPr>
            <a:r>
              <a:rPr lang="en-US" sz="1800" b="0" i="0" dirty="0">
                <a:solidFill>
                  <a:srgbClr val="212529"/>
                </a:solidFill>
                <a:effectLst/>
                <a:latin typeface="+mn-lt"/>
              </a:rPr>
              <a:t>The 16 x 2 intelligent alphanumeric dot matrix display is capable of displaying 224 different characters and symbols. This LCD has two registers, namely, Command and Data.</a:t>
            </a:r>
          </a:p>
          <a:p>
            <a:pPr marL="285750" indent="-285750">
              <a:buFont typeface="Wingdings" panose="05000000000000000000" pitchFamily="2" charset="2"/>
              <a:buChar char="Ø"/>
            </a:pPr>
            <a:r>
              <a:rPr lang="en-US" sz="1800" dirty="0">
                <a:solidFill>
                  <a:srgbClr val="212529"/>
                </a:solidFill>
                <a:latin typeface="+mn-lt"/>
              </a:rPr>
              <a:t>Used to show the level of waste in bin and indicates when bin is full.</a:t>
            </a:r>
            <a:endParaRPr lang="en-IN" sz="1800" dirty="0">
              <a:latin typeface="+mn-lt"/>
            </a:endParaRPr>
          </a:p>
        </p:txBody>
      </p:sp>
      <p:sp>
        <p:nvSpPr>
          <p:cNvPr id="2" name="Slide Number Placeholder 1">
            <a:extLst>
              <a:ext uri="{FF2B5EF4-FFF2-40B4-BE49-F238E27FC236}">
                <a16:creationId xmlns:a16="http://schemas.microsoft.com/office/drawing/2014/main" id="{68000B9F-850D-9117-B4F0-D472E266D618}"/>
              </a:ext>
            </a:extLst>
          </p:cNvPr>
          <p:cNvSpPr>
            <a:spLocks noGrp="1"/>
          </p:cNvSpPr>
          <p:nvPr>
            <p:ph type="sldNum" sz="quarter" idx="12"/>
          </p:nvPr>
        </p:nvSpPr>
        <p:spPr/>
        <p:txBody>
          <a:bodyPr/>
          <a:lstStyle/>
          <a:p>
            <a:fld id="{D38EA4BD-646F-4C6A-8AC4-91B811B5B748}" type="slidenum">
              <a:rPr lang="en-US" smtClean="0"/>
              <a:pPr/>
              <a:t>13</a:t>
            </a:fld>
            <a:endParaRPr lang="en-US"/>
          </a:p>
        </p:txBody>
      </p:sp>
      <p:sp>
        <p:nvSpPr>
          <p:cNvPr id="4" name="TextBox 3">
            <a:extLst>
              <a:ext uri="{FF2B5EF4-FFF2-40B4-BE49-F238E27FC236}">
                <a16:creationId xmlns:a16="http://schemas.microsoft.com/office/drawing/2014/main" id="{C3480FF4-19F2-1861-273C-0FB90AFF570E}"/>
              </a:ext>
            </a:extLst>
          </p:cNvPr>
          <p:cNvSpPr txBox="1"/>
          <p:nvPr/>
        </p:nvSpPr>
        <p:spPr>
          <a:xfrm>
            <a:off x="6876256" y="2787774"/>
            <a:ext cx="1697901" cy="307777"/>
          </a:xfrm>
          <a:prstGeom prst="rect">
            <a:avLst/>
          </a:prstGeom>
          <a:noFill/>
        </p:spPr>
        <p:txBody>
          <a:bodyPr wrap="none" rtlCol="0">
            <a:spAutoFit/>
          </a:bodyPr>
          <a:lstStyle/>
          <a:p>
            <a:r>
              <a:rPr lang="en-IN" dirty="0"/>
              <a:t>Fig  8: LCD display</a:t>
            </a:r>
          </a:p>
        </p:txBody>
      </p:sp>
    </p:spTree>
    <p:extLst>
      <p:ext uri="{BB962C8B-B14F-4D97-AF65-F5344CB8AC3E}">
        <p14:creationId xmlns:p14="http://schemas.microsoft.com/office/powerpoint/2010/main" val="1364710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647D61-2F3C-4941-6C7A-DC5460011004}"/>
              </a:ext>
            </a:extLst>
          </p:cNvPr>
          <p:cNvSpPr>
            <a:spLocks noGrp="1"/>
          </p:cNvSpPr>
          <p:nvPr>
            <p:ph type="sldNum" sz="quarter" idx="12"/>
          </p:nvPr>
        </p:nvSpPr>
        <p:spPr/>
        <p:txBody>
          <a:bodyPr/>
          <a:lstStyle/>
          <a:p>
            <a:fld id="{D38EA4BD-646F-4C6A-8AC4-91B811B5B748}" type="slidenum">
              <a:rPr lang="en-US" smtClean="0"/>
              <a:pPr/>
              <a:t>14</a:t>
            </a:fld>
            <a:endParaRPr lang="en-US"/>
          </a:p>
        </p:txBody>
      </p:sp>
      <p:sp>
        <p:nvSpPr>
          <p:cNvPr id="3" name="Rectangle 2">
            <a:extLst>
              <a:ext uri="{FF2B5EF4-FFF2-40B4-BE49-F238E27FC236}">
                <a16:creationId xmlns:a16="http://schemas.microsoft.com/office/drawing/2014/main" id="{63102172-FA2F-1401-7EAD-882AED457296}"/>
              </a:ext>
            </a:extLst>
          </p:cNvPr>
          <p:cNvSpPr/>
          <p:nvPr/>
        </p:nvSpPr>
        <p:spPr>
          <a:xfrm>
            <a:off x="468934" y="2590482"/>
            <a:ext cx="1571636" cy="461665"/>
          </a:xfrm>
          <a:prstGeom prst="rect">
            <a:avLst/>
          </a:prstGeom>
        </p:spPr>
        <p:txBody>
          <a:bodyPr wrap="square">
            <a:spAutoFit/>
          </a:bodyPr>
          <a:lstStyle/>
          <a:p>
            <a:pPr lvl="0" fontAlgn="base">
              <a:spcBef>
                <a:spcPct val="0"/>
              </a:spcBef>
              <a:spcAft>
                <a:spcPct val="0"/>
              </a:spcAft>
              <a:buClrTx/>
            </a:pPr>
            <a:r>
              <a:rPr lang="en-US" sz="2400" dirty="0">
                <a:solidFill>
                  <a:schemeClr val="tx1"/>
                </a:solidFill>
                <a:latin typeface="Algerian" pitchFamily="82" charset="0"/>
                <a:ea typeface="Calibri" pitchFamily="34" charset="0"/>
                <a:cs typeface="Times New Roman" pitchFamily="18" charset="0"/>
              </a:rPr>
              <a:t>Buzzer</a:t>
            </a:r>
          </a:p>
        </p:txBody>
      </p:sp>
      <p:sp>
        <p:nvSpPr>
          <p:cNvPr id="4" name="Rectangle 3">
            <a:extLst>
              <a:ext uri="{FF2B5EF4-FFF2-40B4-BE49-F238E27FC236}">
                <a16:creationId xmlns:a16="http://schemas.microsoft.com/office/drawing/2014/main" id="{F848AABE-6F4E-1695-7D57-742943E5CDEC}"/>
              </a:ext>
            </a:extLst>
          </p:cNvPr>
          <p:cNvSpPr/>
          <p:nvPr/>
        </p:nvSpPr>
        <p:spPr>
          <a:xfrm>
            <a:off x="428596" y="3071817"/>
            <a:ext cx="5286412" cy="1077218"/>
          </a:xfrm>
          <a:prstGeom prst="rect">
            <a:avLst/>
          </a:prstGeom>
        </p:spPr>
        <p:txBody>
          <a:bodyPr wrap="square">
            <a:spAutoFit/>
          </a:bodyPr>
          <a:lstStyle/>
          <a:p>
            <a:pPr lvl="0" eaLnBrk="0" fontAlgn="base" hangingPunct="0">
              <a:spcBef>
                <a:spcPct val="0"/>
              </a:spcBef>
              <a:spcAft>
                <a:spcPct val="0"/>
              </a:spcAft>
              <a:buClrTx/>
            </a:pPr>
            <a:r>
              <a:rPr lang="en-US" sz="1600" dirty="0">
                <a:solidFill>
                  <a:schemeClr val="tx1"/>
                </a:solidFill>
                <a:latin typeface="+mj-lt"/>
                <a:ea typeface="Calibri" pitchFamily="34" charset="0"/>
                <a:cs typeface="Times" pitchFamily="18" charset="0"/>
              </a:rPr>
              <a:t>The passive buzzer is an electromagnetic speaker used to generate sound signals of different frequencies when bin is full. The active buzzer is the simplest module to produce a sound of about 2 kHz</a:t>
            </a:r>
            <a:r>
              <a:rPr lang="en-US" sz="1600" dirty="0">
                <a:solidFill>
                  <a:schemeClr val="tx1"/>
                </a:solidFill>
                <a:latin typeface="+mj-lt"/>
                <a:cs typeface="Times" pitchFamily="18" charset="0"/>
              </a:rPr>
              <a:t> .</a:t>
            </a:r>
          </a:p>
        </p:txBody>
      </p:sp>
      <p:pic>
        <p:nvPicPr>
          <p:cNvPr id="5" name="Picture 4" descr="Buy Car 12V Beep Piezo Electronic Buzzer Alarm 95DB Continuous Sound Beeper  at affordable prices — free shipping, real reviews with photos — Joom">
            <a:extLst>
              <a:ext uri="{FF2B5EF4-FFF2-40B4-BE49-F238E27FC236}">
                <a16:creationId xmlns:a16="http://schemas.microsoft.com/office/drawing/2014/main" id="{351E23CF-1206-A53C-0FC3-936A7301F8A3}"/>
              </a:ext>
            </a:extLst>
          </p:cNvPr>
          <p:cNvPicPr>
            <a:picLocks noChangeAspect="1" noChangeArrowheads="1"/>
          </p:cNvPicPr>
          <p:nvPr/>
        </p:nvPicPr>
        <p:blipFill>
          <a:blip r:embed="rId2"/>
          <a:srcRect/>
          <a:stretch>
            <a:fillRect/>
          </a:stretch>
        </p:blipFill>
        <p:spPr bwMode="auto">
          <a:xfrm>
            <a:off x="6660232" y="2641063"/>
            <a:ext cx="1999694" cy="1999694"/>
          </a:xfrm>
          <a:prstGeom prst="rect">
            <a:avLst/>
          </a:prstGeom>
          <a:noFill/>
          <a:ln>
            <a:solidFill>
              <a:schemeClr val="tx1"/>
            </a:solidFill>
          </a:ln>
        </p:spPr>
      </p:pic>
      <p:sp>
        <p:nvSpPr>
          <p:cNvPr id="6" name="TextBox 5">
            <a:extLst>
              <a:ext uri="{FF2B5EF4-FFF2-40B4-BE49-F238E27FC236}">
                <a16:creationId xmlns:a16="http://schemas.microsoft.com/office/drawing/2014/main" id="{994C6524-721D-FDA7-FC3E-E0E44D7CEFB0}"/>
              </a:ext>
            </a:extLst>
          </p:cNvPr>
          <p:cNvSpPr txBox="1"/>
          <p:nvPr/>
        </p:nvSpPr>
        <p:spPr>
          <a:xfrm>
            <a:off x="7020272" y="4613374"/>
            <a:ext cx="1438214" cy="307777"/>
          </a:xfrm>
          <a:prstGeom prst="rect">
            <a:avLst/>
          </a:prstGeom>
          <a:noFill/>
        </p:spPr>
        <p:txBody>
          <a:bodyPr wrap="none" rtlCol="0">
            <a:spAutoFit/>
          </a:bodyPr>
          <a:lstStyle/>
          <a:p>
            <a:r>
              <a:rPr lang="en-IN" dirty="0"/>
              <a:t>Fig 10: Buzzer </a:t>
            </a:r>
          </a:p>
        </p:txBody>
      </p:sp>
      <p:pic>
        <p:nvPicPr>
          <p:cNvPr id="7" name="Picture 6" descr="103 10K Ohm Trimming Potentiometer Preset Trimpot Variable Resistor">
            <a:extLst>
              <a:ext uri="{FF2B5EF4-FFF2-40B4-BE49-F238E27FC236}">
                <a16:creationId xmlns:a16="http://schemas.microsoft.com/office/drawing/2014/main" id="{206BDACC-74AD-4CD3-1A6E-C0E15021DA1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0232" y="339502"/>
            <a:ext cx="1999694" cy="1656184"/>
          </a:xfrm>
          <a:prstGeom prst="rect">
            <a:avLst/>
          </a:prstGeom>
          <a:noFill/>
          <a:ln>
            <a:noFill/>
          </a:ln>
        </p:spPr>
      </p:pic>
      <p:sp>
        <p:nvSpPr>
          <p:cNvPr id="8" name="TextBox 7">
            <a:extLst>
              <a:ext uri="{FF2B5EF4-FFF2-40B4-BE49-F238E27FC236}">
                <a16:creationId xmlns:a16="http://schemas.microsoft.com/office/drawing/2014/main" id="{32BD443F-682E-7F70-E301-B9D99862BCAE}"/>
              </a:ext>
            </a:extLst>
          </p:cNvPr>
          <p:cNvSpPr txBox="1"/>
          <p:nvPr/>
        </p:nvSpPr>
        <p:spPr>
          <a:xfrm>
            <a:off x="6478505" y="2067694"/>
            <a:ext cx="2214068" cy="307777"/>
          </a:xfrm>
          <a:prstGeom prst="rect">
            <a:avLst/>
          </a:prstGeom>
          <a:noFill/>
        </p:spPr>
        <p:txBody>
          <a:bodyPr wrap="none" rtlCol="0">
            <a:spAutoFit/>
          </a:bodyPr>
          <a:lstStyle/>
          <a:p>
            <a:r>
              <a:rPr lang="en-IN" dirty="0"/>
              <a:t>Fig 9: 10K Potentiometer </a:t>
            </a:r>
          </a:p>
        </p:txBody>
      </p:sp>
      <p:sp>
        <p:nvSpPr>
          <p:cNvPr id="9" name="Rectangle 8">
            <a:extLst>
              <a:ext uri="{FF2B5EF4-FFF2-40B4-BE49-F238E27FC236}">
                <a16:creationId xmlns:a16="http://schemas.microsoft.com/office/drawing/2014/main" id="{BF95C9FB-9B95-DC9E-1A11-7DBA67F149D2}"/>
              </a:ext>
            </a:extLst>
          </p:cNvPr>
          <p:cNvSpPr/>
          <p:nvPr/>
        </p:nvSpPr>
        <p:spPr>
          <a:xfrm>
            <a:off x="428596" y="163955"/>
            <a:ext cx="3207300" cy="461665"/>
          </a:xfrm>
          <a:prstGeom prst="rect">
            <a:avLst/>
          </a:prstGeom>
        </p:spPr>
        <p:txBody>
          <a:bodyPr wrap="square">
            <a:spAutoFit/>
          </a:bodyPr>
          <a:lstStyle/>
          <a:p>
            <a:pPr lvl="0" fontAlgn="base">
              <a:spcBef>
                <a:spcPct val="0"/>
              </a:spcBef>
              <a:spcAft>
                <a:spcPct val="0"/>
              </a:spcAft>
              <a:buClrTx/>
            </a:pPr>
            <a:r>
              <a:rPr lang="en-US" sz="2400" dirty="0">
                <a:solidFill>
                  <a:schemeClr val="tx1"/>
                </a:solidFill>
                <a:latin typeface="Algerian" pitchFamily="82" charset="0"/>
                <a:ea typeface="Calibri" pitchFamily="34" charset="0"/>
                <a:cs typeface="Times New Roman" pitchFamily="18" charset="0"/>
              </a:rPr>
              <a:t>10K Potentiometer</a:t>
            </a:r>
          </a:p>
        </p:txBody>
      </p:sp>
      <p:sp>
        <p:nvSpPr>
          <p:cNvPr id="11" name="TextBox 10">
            <a:extLst>
              <a:ext uri="{FF2B5EF4-FFF2-40B4-BE49-F238E27FC236}">
                <a16:creationId xmlns:a16="http://schemas.microsoft.com/office/drawing/2014/main" id="{830E40D7-7FE6-8361-25BE-07FB8D291171}"/>
              </a:ext>
            </a:extLst>
          </p:cNvPr>
          <p:cNvSpPr txBox="1"/>
          <p:nvPr/>
        </p:nvSpPr>
        <p:spPr>
          <a:xfrm>
            <a:off x="379496" y="720572"/>
            <a:ext cx="6173704" cy="1400383"/>
          </a:xfrm>
          <a:prstGeom prst="rect">
            <a:avLst/>
          </a:prstGeom>
          <a:noFill/>
        </p:spPr>
        <p:txBody>
          <a:bodyPr wrap="square">
            <a:spAutoFit/>
          </a:bodyPr>
          <a:lstStyle/>
          <a:p>
            <a:pPr marL="342900" lvl="0" indent="-342900" algn="just">
              <a:spcBef>
                <a:spcPts val="600"/>
              </a:spcBef>
              <a:buFont typeface="Wingdings" panose="05000000000000000000" pitchFamily="2" charset="2"/>
              <a:buChar char="Ø"/>
            </a:pPr>
            <a:r>
              <a:rPr lang="en-US" sz="1600" dirty="0">
                <a:effectLst/>
                <a:latin typeface="Arial" panose="020B0604020202020204" pitchFamily="34" charset="0"/>
                <a:ea typeface="Times New Roman" panose="02020603050405020304" pitchFamily="18" charset="0"/>
                <a:cs typeface="Arial" panose="020B0604020202020204" pitchFamily="34" charset="0"/>
              </a:rPr>
              <a:t>A potentiometer is a three-terminal resistor with a sliding or rotating contact that forms an adjustable voltage divider. It is often used to regulate the current flow either by adding or subtracting resistance from the circuit. </a:t>
            </a:r>
          </a:p>
          <a:p>
            <a:pPr marL="342900" lvl="0" indent="-342900" algn="just">
              <a:spcBef>
                <a:spcPts val="600"/>
              </a:spcBef>
              <a:buFont typeface="Wingdings" panose="05000000000000000000" pitchFamily="2" charset="2"/>
              <a:buChar char="Ø"/>
            </a:pPr>
            <a:r>
              <a:rPr lang="en-US" sz="1600" dirty="0">
                <a:effectLst/>
                <a:latin typeface="Arial" panose="020B0604020202020204" pitchFamily="34" charset="0"/>
                <a:ea typeface="Times New Roman" panose="02020603050405020304" pitchFamily="18" charset="0"/>
                <a:cs typeface="Arial" panose="020B0604020202020204" pitchFamily="34" charset="0"/>
              </a:rPr>
              <a:t>Used to control the contrast of 16x2 LCD display.</a:t>
            </a:r>
            <a:endParaRPr lang="en-IN" sz="1600" dirty="0">
              <a:effectLst/>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446598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4" name="AutoShape 2" descr="Pico Power: Get to Know the Raspberry Pi Pico Board and RP2040 | Elektor  Magazin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196" name="AutoShape 4" descr="Pico Power: Get to Know the Raspberry Pi Pico Board and RP2040 | Elektor  Magazin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CDC561D6-FE0D-1304-9B2C-6B0995660695}"/>
              </a:ext>
            </a:extLst>
          </p:cNvPr>
          <p:cNvSpPr txBox="1"/>
          <p:nvPr/>
        </p:nvSpPr>
        <p:spPr>
          <a:xfrm>
            <a:off x="-33845" y="447967"/>
            <a:ext cx="5207234" cy="485133"/>
          </a:xfrm>
          <a:prstGeom prst="rect">
            <a:avLst/>
          </a:prstGeom>
          <a:noFill/>
        </p:spPr>
        <p:txBody>
          <a:bodyPr wrap="square" rtlCol="0">
            <a:spAutoFit/>
          </a:bodyPr>
          <a:lstStyle/>
          <a:p>
            <a:pPr marL="457200" lvl="1">
              <a:lnSpc>
                <a:spcPct val="115000"/>
              </a:lnSpc>
              <a:spcBef>
                <a:spcPts val="1000"/>
              </a:spcBef>
              <a:buClr>
                <a:srgbClr val="000000"/>
              </a:buClr>
              <a:buSzPts val="1400"/>
            </a:pPr>
            <a:r>
              <a:rPr lang="en-US" sz="2400" dirty="0">
                <a:solidFill>
                  <a:srgbClr val="000000"/>
                </a:solidFill>
                <a:effectLst/>
                <a:latin typeface="Algerian" panose="04020705040A02060702" pitchFamily="82" charset="0"/>
                <a:ea typeface="SimSun" panose="02010600030101010101" pitchFamily="2" charset="-122"/>
                <a:cs typeface="Tunga" panose="020B0502040204020203" pitchFamily="34" charset="0"/>
              </a:rPr>
              <a:t>4 x AA Battery Holder Case</a:t>
            </a:r>
            <a:endParaRPr lang="en-IN" sz="2400" dirty="0">
              <a:solidFill>
                <a:srgbClr val="000000"/>
              </a:solidFill>
              <a:effectLst/>
              <a:latin typeface="Algerian" panose="04020705040A02060702" pitchFamily="82" charset="0"/>
              <a:ea typeface="SimSun" panose="02010600030101010101" pitchFamily="2" charset="-122"/>
              <a:cs typeface="Tunga" panose="020B0502040204020203" pitchFamily="34" charset="0"/>
            </a:endParaRPr>
          </a:p>
        </p:txBody>
      </p:sp>
      <p:sp>
        <p:nvSpPr>
          <p:cNvPr id="9" name="TextBox 8"/>
          <p:cNvSpPr txBox="1"/>
          <p:nvPr/>
        </p:nvSpPr>
        <p:spPr>
          <a:xfrm>
            <a:off x="307975" y="952770"/>
            <a:ext cx="6026868" cy="1341008"/>
          </a:xfrm>
          <a:prstGeom prst="rect">
            <a:avLst/>
          </a:prstGeom>
          <a:noFill/>
        </p:spPr>
        <p:txBody>
          <a:bodyPr wrap="square" rtlCol="0">
            <a:spAutoFit/>
          </a:bodyPr>
          <a:lstStyle/>
          <a:p>
            <a:pPr marL="342900" lvl="0" indent="-342900">
              <a:lnSpc>
                <a:spcPct val="115000"/>
              </a:lnSpc>
              <a:spcBef>
                <a:spcPts val="600"/>
              </a:spcBef>
              <a:buFont typeface="Wingdings" panose="05000000000000000000" pitchFamily="2" charset="2"/>
              <a:buChar char="Ø"/>
            </a:pPr>
            <a:r>
              <a:rPr lang="en-US" sz="1800" dirty="0">
                <a:solidFill>
                  <a:srgbClr val="111111"/>
                </a:solidFill>
                <a:effectLst/>
                <a:latin typeface="Times New Roman" panose="02020603050405020304" pitchFamily="18" charset="0"/>
                <a:ea typeface="Calibri" panose="020F0502020204030204" pitchFamily="34" charset="0"/>
                <a:cs typeface="Times New Roman" panose="02020603050405020304" pitchFamily="18" charset="0"/>
              </a:rPr>
              <a:t>A 4 x AA Battery Holder case is suitable for 4 x AA batteries with spring clip design.</a:t>
            </a:r>
            <a:endParaRPr lang="en-IN" sz="1800" dirty="0">
              <a:effectLst/>
              <a:latin typeface="Times New Roman" panose="02020603050405020304" pitchFamily="18" charset="0"/>
              <a:ea typeface="Calibri" panose="020F0502020204030204" pitchFamily="34" charset="0"/>
              <a:cs typeface="Tunga" panose="020B0502040204020203" pitchFamily="34" charset="0"/>
            </a:endParaRPr>
          </a:p>
          <a:p>
            <a:pPr marL="342900" lvl="0" indent="-342900">
              <a:lnSpc>
                <a:spcPct val="115000"/>
              </a:lnSpc>
              <a:buFont typeface="Wingdings" panose="05000000000000000000" pitchFamily="2" charset="2"/>
              <a:buChar char="Ø"/>
            </a:pPr>
            <a:r>
              <a:rPr lang="en-US" sz="1800" dirty="0">
                <a:solidFill>
                  <a:srgbClr val="111111"/>
                </a:solidFill>
                <a:effectLst/>
                <a:latin typeface="Times New Roman" panose="02020603050405020304" pitchFamily="18" charset="0"/>
                <a:ea typeface="Calibri" panose="020F0502020204030204" pitchFamily="34" charset="0"/>
                <a:cs typeface="Times New Roman" panose="02020603050405020304" pitchFamily="18" charset="0"/>
              </a:rPr>
              <a:t>We can easily put the AA battery in it.</a:t>
            </a:r>
            <a:endParaRPr lang="en-IN" sz="1800" dirty="0">
              <a:effectLst/>
              <a:latin typeface="Times New Roman" panose="02020603050405020304" pitchFamily="18" charset="0"/>
              <a:ea typeface="Calibri" panose="020F0502020204030204" pitchFamily="34" charset="0"/>
              <a:cs typeface="Tunga" panose="020B0502040204020203" pitchFamily="34" charset="0"/>
            </a:endParaRPr>
          </a:p>
          <a:p>
            <a:pPr marL="342900" lvl="0" indent="-342900">
              <a:lnSpc>
                <a:spcPct val="115000"/>
              </a:lnSpc>
              <a:buFont typeface="Wingdings" panose="05000000000000000000" pitchFamily="2" charset="2"/>
              <a:buChar char="Ø"/>
            </a:pPr>
            <a:r>
              <a:rPr lang="en-US" sz="1800" dirty="0">
                <a:solidFill>
                  <a:srgbClr val="111111"/>
                </a:solidFill>
                <a:effectLst/>
                <a:latin typeface="Times New Roman" panose="02020603050405020304" pitchFamily="18" charset="0"/>
                <a:ea typeface="Calibri" panose="020F0502020204030204" pitchFamily="34" charset="0"/>
                <a:cs typeface="Times New Roman" panose="02020603050405020304" pitchFamily="18" charset="0"/>
              </a:rPr>
              <a:t>It powers the unit with AA batteries in it.</a:t>
            </a:r>
            <a:endParaRPr lang="en-IN" sz="1800" dirty="0">
              <a:effectLst/>
              <a:latin typeface="Times New Roman" panose="02020603050405020304" pitchFamily="18" charset="0"/>
              <a:ea typeface="Calibri" panose="020F0502020204030204" pitchFamily="34" charset="0"/>
              <a:cs typeface="Tunga" panose="020B0502040204020203" pitchFamily="34" charset="0"/>
            </a:endParaRPr>
          </a:p>
        </p:txBody>
      </p:sp>
      <p:sp>
        <p:nvSpPr>
          <p:cNvPr id="13314" name="AutoShape 2" descr="Electronic Spices Big Buzzer with Small Enclosed Piezo Electronic Buzzer  Alarm 95DB with Wires PACK OF 5 : Amazon.in: Industrial &amp; Scientifi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a:extLst>
              <a:ext uri="{FF2B5EF4-FFF2-40B4-BE49-F238E27FC236}">
                <a16:creationId xmlns:a16="http://schemas.microsoft.com/office/drawing/2014/main" id="{6D480414-3730-DFF1-CAF9-18A47669FAE8}"/>
              </a:ext>
            </a:extLst>
          </p:cNvPr>
          <p:cNvSpPr>
            <a:spLocks noGrp="1"/>
          </p:cNvSpPr>
          <p:nvPr>
            <p:ph type="sldNum" sz="quarter" idx="12"/>
          </p:nvPr>
        </p:nvSpPr>
        <p:spPr/>
        <p:txBody>
          <a:bodyPr/>
          <a:lstStyle/>
          <a:p>
            <a:fld id="{D38EA4BD-646F-4C6A-8AC4-91B811B5B748}" type="slidenum">
              <a:rPr lang="en-US" smtClean="0"/>
              <a:pPr/>
              <a:t>15</a:t>
            </a:fld>
            <a:endParaRPr lang="en-US"/>
          </a:p>
        </p:txBody>
      </p:sp>
      <p:sp>
        <p:nvSpPr>
          <p:cNvPr id="3" name="TextBox 2">
            <a:extLst>
              <a:ext uri="{FF2B5EF4-FFF2-40B4-BE49-F238E27FC236}">
                <a16:creationId xmlns:a16="http://schemas.microsoft.com/office/drawing/2014/main" id="{BB7EE073-6BFC-62BF-9C7D-D793C53590CC}"/>
              </a:ext>
            </a:extLst>
          </p:cNvPr>
          <p:cNvSpPr txBox="1"/>
          <p:nvPr/>
        </p:nvSpPr>
        <p:spPr>
          <a:xfrm>
            <a:off x="6270916" y="2248091"/>
            <a:ext cx="2877711" cy="307777"/>
          </a:xfrm>
          <a:prstGeom prst="rect">
            <a:avLst/>
          </a:prstGeom>
          <a:noFill/>
        </p:spPr>
        <p:txBody>
          <a:bodyPr wrap="none" rtlCol="0">
            <a:spAutoFit/>
          </a:bodyPr>
          <a:lstStyle/>
          <a:p>
            <a:r>
              <a:rPr lang="en-IN" dirty="0"/>
              <a:t>Fig 11: </a:t>
            </a:r>
            <a:r>
              <a:rPr lang="en-US" sz="1400" dirty="0">
                <a:solidFill>
                  <a:srgbClr val="111111"/>
                </a:solidFill>
                <a:effectLst/>
                <a:latin typeface="Times New Roman" panose="02020603050405020304" pitchFamily="18" charset="0"/>
                <a:ea typeface="Calibri" panose="020F0502020204030204" pitchFamily="34" charset="0"/>
                <a:cs typeface="Times New Roman" panose="02020603050405020304" pitchFamily="18" charset="0"/>
              </a:rPr>
              <a:t>4 x AA Battery Holder case </a:t>
            </a:r>
            <a:endParaRPr lang="en-IN" dirty="0"/>
          </a:p>
        </p:txBody>
      </p:sp>
      <p:pic>
        <p:nvPicPr>
          <p:cNvPr id="5" name="Picture 4" descr="Image result for 4 Cell AA Battery Holder">
            <a:extLst>
              <a:ext uri="{FF2B5EF4-FFF2-40B4-BE49-F238E27FC236}">
                <a16:creationId xmlns:a16="http://schemas.microsoft.com/office/drawing/2014/main" id="{59A2B8CC-153C-59FD-DB45-BF796EAE510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74229" y="287055"/>
            <a:ext cx="2171700" cy="1936566"/>
          </a:xfrm>
          <a:prstGeom prst="rect">
            <a:avLst/>
          </a:prstGeom>
          <a:noFill/>
          <a:ln>
            <a:noFill/>
          </a:ln>
        </p:spPr>
      </p:pic>
    </p:spTree>
    <p:extLst>
      <p:ext uri="{BB962C8B-B14F-4D97-AF65-F5344CB8AC3E}">
        <p14:creationId xmlns:p14="http://schemas.microsoft.com/office/powerpoint/2010/main" val="3845786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42238" y="179432"/>
            <a:ext cx="4752528" cy="857250"/>
          </a:xfrm>
        </p:spPr>
        <p:txBody>
          <a:bodyPr>
            <a:normAutofit/>
          </a:bodyPr>
          <a:lstStyle/>
          <a:p>
            <a:pPr algn="l"/>
            <a:r>
              <a:rPr lang="en-US" sz="2800" dirty="0">
                <a:solidFill>
                  <a:srgbClr val="0070C0"/>
                </a:solidFill>
                <a:latin typeface="Algerian" pitchFamily="82" charset="0"/>
              </a:rPr>
              <a:t>Software requirements</a:t>
            </a:r>
          </a:p>
        </p:txBody>
      </p:sp>
      <p:sp>
        <p:nvSpPr>
          <p:cNvPr id="3" name="Content Placeholder 2"/>
          <p:cNvSpPr>
            <a:spLocks noGrp="1"/>
          </p:cNvSpPr>
          <p:nvPr>
            <p:ph idx="1"/>
          </p:nvPr>
        </p:nvSpPr>
        <p:spPr>
          <a:xfrm>
            <a:off x="1259632" y="1078172"/>
            <a:ext cx="2016224" cy="455558"/>
          </a:xfrm>
        </p:spPr>
        <p:txBody>
          <a:bodyPr>
            <a:noAutofit/>
          </a:bodyPr>
          <a:lstStyle/>
          <a:p>
            <a:pPr marL="0" indent="0" algn="just">
              <a:buNone/>
            </a:pPr>
            <a:r>
              <a:rPr lang="en-US" sz="2400" dirty="0">
                <a:latin typeface="Algerian" panose="04020705040A02060702" pitchFamily="82" charset="0"/>
                <a:cs typeface="Times" pitchFamily="18" charset="0"/>
              </a:rPr>
              <a:t>Arduino IDE</a:t>
            </a:r>
          </a:p>
        </p:txBody>
      </p:sp>
      <p:grpSp>
        <p:nvGrpSpPr>
          <p:cNvPr id="5" name="Google Shape;1041;p39"/>
          <p:cNvGrpSpPr/>
          <p:nvPr/>
        </p:nvGrpSpPr>
        <p:grpSpPr>
          <a:xfrm>
            <a:off x="7286644" y="785800"/>
            <a:ext cx="1785950" cy="4357718"/>
            <a:chOff x="7613132" y="1646510"/>
            <a:chExt cx="1402258" cy="3617440"/>
          </a:xfrm>
          <a:solidFill>
            <a:schemeClr val="tx2">
              <a:lumMod val="75000"/>
            </a:schemeClr>
          </a:solidFill>
        </p:grpSpPr>
        <p:grpSp>
          <p:nvGrpSpPr>
            <p:cNvPr id="6" name="Google Shape;1042;p39"/>
            <p:cNvGrpSpPr/>
            <p:nvPr/>
          </p:nvGrpSpPr>
          <p:grpSpPr>
            <a:xfrm rot="5400000">
              <a:off x="6742625" y="2517022"/>
              <a:ext cx="3143279" cy="1402257"/>
              <a:chOff x="5761175" y="3597075"/>
              <a:chExt cx="2824912" cy="1260230"/>
            </a:xfrm>
            <a:grpFill/>
          </p:grpSpPr>
          <p:sp>
            <p:nvSpPr>
              <p:cNvPr id="8" name="Google Shape;1043;p39"/>
              <p:cNvSpPr/>
              <p:nvPr/>
            </p:nvSpPr>
            <p:spPr>
              <a:xfrm flipH="1">
                <a:off x="6100216" y="4192618"/>
                <a:ext cx="328989" cy="329022"/>
              </a:xfrm>
              <a:custGeom>
                <a:avLst/>
                <a:gdLst/>
                <a:ahLst/>
                <a:cxnLst/>
                <a:rect l="l" t="t" r="r" b="b"/>
                <a:pathLst>
                  <a:path w="9940" h="9941" fill="none" extrusionOk="0">
                    <a:moveTo>
                      <a:pt x="9940" y="4986"/>
                    </a:moveTo>
                    <a:cubicBezTo>
                      <a:pt x="9940" y="7721"/>
                      <a:pt x="7721" y="9940"/>
                      <a:pt x="4985" y="9940"/>
                    </a:cubicBezTo>
                    <a:cubicBezTo>
                      <a:pt x="2219" y="9940"/>
                      <a:pt x="0" y="7721"/>
                      <a:pt x="0" y="4986"/>
                    </a:cubicBezTo>
                    <a:cubicBezTo>
                      <a:pt x="0" y="2220"/>
                      <a:pt x="2219" y="1"/>
                      <a:pt x="4985" y="1"/>
                    </a:cubicBezTo>
                    <a:cubicBezTo>
                      <a:pt x="7721" y="1"/>
                      <a:pt x="9940" y="2220"/>
                      <a:pt x="9940" y="4986"/>
                    </a:cubicBezTo>
                    <a:close/>
                  </a:path>
                </a:pathLst>
              </a:custGeom>
              <a:grp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44;p39"/>
              <p:cNvSpPr/>
              <p:nvPr/>
            </p:nvSpPr>
            <p:spPr>
              <a:xfrm flipH="1">
                <a:off x="6163600" y="4257024"/>
                <a:ext cx="201233" cy="201233"/>
              </a:xfrm>
              <a:custGeom>
                <a:avLst/>
                <a:gdLst/>
                <a:ahLst/>
                <a:cxnLst/>
                <a:rect l="l" t="t" r="r" b="b"/>
                <a:pathLst>
                  <a:path w="6080" h="6080" fill="none" extrusionOk="0">
                    <a:moveTo>
                      <a:pt x="1" y="0"/>
                    </a:moveTo>
                    <a:lnTo>
                      <a:pt x="6080" y="0"/>
                    </a:lnTo>
                    <a:lnTo>
                      <a:pt x="6080" y="6079"/>
                    </a:lnTo>
                    <a:lnTo>
                      <a:pt x="1" y="6079"/>
                    </a:lnTo>
                    <a:close/>
                  </a:path>
                </a:pathLst>
              </a:custGeom>
              <a:grp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45;p39"/>
              <p:cNvSpPr/>
              <p:nvPr/>
            </p:nvSpPr>
            <p:spPr>
              <a:xfrm flipH="1">
                <a:off x="5886887" y="4117190"/>
                <a:ext cx="2699200" cy="621737"/>
              </a:xfrm>
              <a:custGeom>
                <a:avLst/>
                <a:gdLst/>
                <a:ahLst/>
                <a:cxnLst/>
                <a:rect l="l" t="t" r="r" b="b"/>
                <a:pathLst>
                  <a:path w="81553" h="18785" fill="none" extrusionOk="0">
                    <a:moveTo>
                      <a:pt x="81553" y="18785"/>
                    </a:moveTo>
                    <a:lnTo>
                      <a:pt x="62768" y="0"/>
                    </a:lnTo>
                    <a:lnTo>
                      <a:pt x="47084" y="0"/>
                    </a:lnTo>
                    <a:lnTo>
                      <a:pt x="47084" y="10791"/>
                    </a:lnTo>
                    <a:lnTo>
                      <a:pt x="1" y="10791"/>
                    </a:lnTo>
                  </a:path>
                </a:pathLst>
              </a:custGeom>
              <a:grp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46;p39"/>
              <p:cNvSpPr/>
              <p:nvPr/>
            </p:nvSpPr>
            <p:spPr>
              <a:xfrm flipH="1">
                <a:off x="6489540" y="4099087"/>
                <a:ext cx="40280" cy="40280"/>
              </a:xfrm>
              <a:custGeom>
                <a:avLst/>
                <a:gdLst/>
                <a:ahLst/>
                <a:cxnLst/>
                <a:rect l="l" t="t" r="r" b="b"/>
                <a:pathLst>
                  <a:path w="1217" h="1217" extrusionOk="0">
                    <a:moveTo>
                      <a:pt x="609" y="0"/>
                    </a:moveTo>
                    <a:cubicBezTo>
                      <a:pt x="274" y="0"/>
                      <a:pt x="1" y="274"/>
                      <a:pt x="1" y="608"/>
                    </a:cubicBezTo>
                    <a:cubicBezTo>
                      <a:pt x="1" y="942"/>
                      <a:pt x="274" y="1216"/>
                      <a:pt x="609" y="1216"/>
                    </a:cubicBezTo>
                    <a:cubicBezTo>
                      <a:pt x="943" y="1216"/>
                      <a:pt x="1217" y="942"/>
                      <a:pt x="1217" y="608"/>
                    </a:cubicBezTo>
                    <a:cubicBezTo>
                      <a:pt x="1217" y="274"/>
                      <a:pt x="943" y="0"/>
                      <a:pt x="609" y="0"/>
                    </a:cubicBezTo>
                    <a:close/>
                  </a:path>
                </a:pathLst>
              </a:custGeom>
              <a:grp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47;p39"/>
              <p:cNvSpPr/>
              <p:nvPr/>
            </p:nvSpPr>
            <p:spPr>
              <a:xfrm flipH="1">
                <a:off x="7010648" y="4454182"/>
                <a:ext cx="40280" cy="40280"/>
              </a:xfrm>
              <a:custGeom>
                <a:avLst/>
                <a:gdLst/>
                <a:ahLst/>
                <a:cxnLst/>
                <a:rect l="l" t="t" r="r" b="b"/>
                <a:pathLst>
                  <a:path w="1217" h="1217" extrusionOk="0">
                    <a:moveTo>
                      <a:pt x="609" y="1"/>
                    </a:moveTo>
                    <a:cubicBezTo>
                      <a:pt x="274" y="1"/>
                      <a:pt x="1" y="274"/>
                      <a:pt x="1" y="609"/>
                    </a:cubicBezTo>
                    <a:cubicBezTo>
                      <a:pt x="1" y="943"/>
                      <a:pt x="274" y="1217"/>
                      <a:pt x="609" y="1217"/>
                    </a:cubicBezTo>
                    <a:cubicBezTo>
                      <a:pt x="943" y="1217"/>
                      <a:pt x="1217" y="943"/>
                      <a:pt x="1217" y="609"/>
                    </a:cubicBezTo>
                    <a:cubicBezTo>
                      <a:pt x="1217" y="274"/>
                      <a:pt x="943" y="1"/>
                      <a:pt x="609" y="1"/>
                    </a:cubicBezTo>
                    <a:close/>
                  </a:path>
                </a:pathLst>
              </a:custGeom>
              <a:grp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48;p39"/>
              <p:cNvSpPr/>
              <p:nvPr/>
            </p:nvSpPr>
            <p:spPr>
              <a:xfrm flipH="1">
                <a:off x="5761175" y="4621750"/>
                <a:ext cx="253560" cy="235555"/>
              </a:xfrm>
              <a:custGeom>
                <a:avLst/>
                <a:gdLst/>
                <a:ahLst/>
                <a:cxnLst/>
                <a:rect l="l" t="t" r="r" b="b"/>
                <a:pathLst>
                  <a:path w="7661" h="7117" extrusionOk="0">
                    <a:moveTo>
                      <a:pt x="3815" y="0"/>
                    </a:moveTo>
                    <a:cubicBezTo>
                      <a:pt x="3630" y="0"/>
                      <a:pt x="3442" y="15"/>
                      <a:pt x="3253" y="44"/>
                    </a:cubicBezTo>
                    <a:cubicBezTo>
                      <a:pt x="1307" y="379"/>
                      <a:pt x="0" y="2202"/>
                      <a:pt x="304" y="4148"/>
                    </a:cubicBezTo>
                    <a:cubicBezTo>
                      <a:pt x="604" y="5864"/>
                      <a:pt x="2101" y="7117"/>
                      <a:pt x="3787" y="7117"/>
                    </a:cubicBezTo>
                    <a:cubicBezTo>
                      <a:pt x="3982" y="7117"/>
                      <a:pt x="4179" y="7100"/>
                      <a:pt x="4377" y="7066"/>
                    </a:cubicBezTo>
                    <a:cubicBezTo>
                      <a:pt x="6323" y="6762"/>
                      <a:pt x="7660" y="4938"/>
                      <a:pt x="7326" y="2993"/>
                    </a:cubicBezTo>
                    <a:cubicBezTo>
                      <a:pt x="7051" y="1236"/>
                      <a:pt x="5538" y="0"/>
                      <a:pt x="3815" y="0"/>
                    </a:cubicBezTo>
                    <a:close/>
                  </a:path>
                </a:pathLst>
              </a:custGeom>
              <a:grp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49;p39"/>
              <p:cNvSpPr/>
              <p:nvPr/>
            </p:nvSpPr>
            <p:spPr>
              <a:xfrm flipH="1">
                <a:off x="5841670" y="4693107"/>
                <a:ext cx="106673" cy="91084"/>
              </a:xfrm>
              <a:custGeom>
                <a:avLst/>
                <a:gdLst/>
                <a:ahLst/>
                <a:cxnLst/>
                <a:rect l="l" t="t" r="r" b="b"/>
                <a:pathLst>
                  <a:path w="3223" h="2752" extrusionOk="0">
                    <a:moveTo>
                      <a:pt x="1832" y="1"/>
                    </a:moveTo>
                    <a:cubicBezTo>
                      <a:pt x="1497" y="1"/>
                      <a:pt x="1156" y="127"/>
                      <a:pt x="882" y="411"/>
                    </a:cubicBezTo>
                    <a:cubicBezTo>
                      <a:pt x="0" y="1262"/>
                      <a:pt x="608" y="2752"/>
                      <a:pt x="1855" y="2752"/>
                    </a:cubicBezTo>
                    <a:cubicBezTo>
                      <a:pt x="2614" y="2752"/>
                      <a:pt x="3222" y="2144"/>
                      <a:pt x="3222" y="1384"/>
                    </a:cubicBezTo>
                    <a:cubicBezTo>
                      <a:pt x="3222" y="560"/>
                      <a:pt x="2538" y="1"/>
                      <a:pt x="18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50;p39"/>
              <p:cNvSpPr/>
              <p:nvPr/>
            </p:nvSpPr>
            <p:spPr>
              <a:xfrm flipH="1">
                <a:off x="6807425" y="3896865"/>
                <a:ext cx="441686" cy="441686"/>
              </a:xfrm>
              <a:custGeom>
                <a:avLst/>
                <a:gdLst/>
                <a:ahLst/>
                <a:cxnLst/>
                <a:rect l="l" t="t" r="r" b="b"/>
                <a:pathLst>
                  <a:path w="13345" h="13345" extrusionOk="0">
                    <a:moveTo>
                      <a:pt x="6688" y="1"/>
                    </a:moveTo>
                    <a:cubicBezTo>
                      <a:pt x="2980" y="1"/>
                      <a:pt x="1" y="2979"/>
                      <a:pt x="1" y="6657"/>
                    </a:cubicBezTo>
                    <a:cubicBezTo>
                      <a:pt x="1" y="10366"/>
                      <a:pt x="2980" y="13344"/>
                      <a:pt x="6688" y="13344"/>
                    </a:cubicBezTo>
                    <a:cubicBezTo>
                      <a:pt x="10366" y="13344"/>
                      <a:pt x="13345" y="10366"/>
                      <a:pt x="13345" y="6657"/>
                    </a:cubicBezTo>
                    <a:cubicBezTo>
                      <a:pt x="13345" y="2979"/>
                      <a:pt x="10366" y="1"/>
                      <a:pt x="6688" y="1"/>
                    </a:cubicBez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00000"/>
                  </a:solidFill>
                </a:endParaRPr>
              </a:p>
            </p:txBody>
          </p:sp>
          <p:sp>
            <p:nvSpPr>
              <p:cNvPr id="16" name="Google Shape;1051;p39"/>
              <p:cNvSpPr/>
              <p:nvPr/>
            </p:nvSpPr>
            <p:spPr>
              <a:xfrm flipH="1">
                <a:off x="6508614" y="3597075"/>
                <a:ext cx="1040288" cy="1040254"/>
              </a:xfrm>
              <a:custGeom>
                <a:avLst/>
                <a:gdLst/>
                <a:ahLst/>
                <a:cxnLst/>
                <a:rect l="l" t="t" r="r" b="b"/>
                <a:pathLst>
                  <a:path w="31431" h="31430" fill="none" extrusionOk="0">
                    <a:moveTo>
                      <a:pt x="21035" y="2949"/>
                    </a:moveTo>
                    <a:cubicBezTo>
                      <a:pt x="28087" y="5867"/>
                      <a:pt x="31430" y="13952"/>
                      <a:pt x="28512" y="21035"/>
                    </a:cubicBezTo>
                    <a:cubicBezTo>
                      <a:pt x="25594" y="28086"/>
                      <a:pt x="17509" y="31430"/>
                      <a:pt x="10427" y="28512"/>
                    </a:cubicBezTo>
                    <a:cubicBezTo>
                      <a:pt x="3375" y="25594"/>
                      <a:pt x="1" y="17478"/>
                      <a:pt x="2949" y="10426"/>
                    </a:cubicBezTo>
                    <a:cubicBezTo>
                      <a:pt x="5867" y="3375"/>
                      <a:pt x="13953" y="1"/>
                      <a:pt x="21035" y="2949"/>
                    </a:cubicBezTo>
                    <a:close/>
                  </a:path>
                </a:pathLst>
              </a:custGeom>
              <a:grp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52;p39"/>
              <p:cNvSpPr/>
              <p:nvPr/>
            </p:nvSpPr>
            <p:spPr>
              <a:xfrm flipH="1">
                <a:off x="6876831" y="3915995"/>
                <a:ext cx="353150" cy="353150"/>
              </a:xfrm>
              <a:custGeom>
                <a:avLst/>
                <a:gdLst/>
                <a:ahLst/>
                <a:cxnLst/>
                <a:rect l="l" t="t" r="r" b="b"/>
                <a:pathLst>
                  <a:path w="10670" h="10670" fill="none" extrusionOk="0">
                    <a:moveTo>
                      <a:pt x="6110" y="10669"/>
                    </a:moveTo>
                    <a:cubicBezTo>
                      <a:pt x="2037" y="10669"/>
                      <a:pt x="0" y="5745"/>
                      <a:pt x="2858" y="2888"/>
                    </a:cubicBezTo>
                    <a:cubicBezTo>
                      <a:pt x="5745" y="0"/>
                      <a:pt x="10669" y="2037"/>
                      <a:pt x="10669" y="6110"/>
                    </a:cubicBezTo>
                    <a:cubicBezTo>
                      <a:pt x="10669" y="8633"/>
                      <a:pt x="8602" y="10669"/>
                      <a:pt x="6110" y="10669"/>
                    </a:cubicBezTo>
                    <a:close/>
                  </a:path>
                </a:pathLst>
              </a:custGeom>
              <a:grp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53;p39"/>
              <p:cNvSpPr/>
              <p:nvPr/>
            </p:nvSpPr>
            <p:spPr>
              <a:xfrm flipH="1">
                <a:off x="7463333" y="4427042"/>
                <a:ext cx="592578" cy="92574"/>
              </a:xfrm>
              <a:custGeom>
                <a:avLst/>
                <a:gdLst/>
                <a:ahLst/>
                <a:cxnLst/>
                <a:rect l="l" t="t" r="r" b="b"/>
                <a:pathLst>
                  <a:path w="17904" h="2797" extrusionOk="0">
                    <a:moveTo>
                      <a:pt x="0" y="0"/>
                    </a:moveTo>
                    <a:lnTo>
                      <a:pt x="0" y="2797"/>
                    </a:lnTo>
                    <a:lnTo>
                      <a:pt x="2827" y="2797"/>
                    </a:lnTo>
                    <a:lnTo>
                      <a:pt x="2827" y="0"/>
                    </a:lnTo>
                    <a:close/>
                    <a:moveTo>
                      <a:pt x="3770" y="0"/>
                    </a:moveTo>
                    <a:lnTo>
                      <a:pt x="3770" y="2797"/>
                    </a:lnTo>
                    <a:lnTo>
                      <a:pt x="6596" y="2797"/>
                    </a:lnTo>
                    <a:lnTo>
                      <a:pt x="6596" y="0"/>
                    </a:lnTo>
                    <a:close/>
                    <a:moveTo>
                      <a:pt x="7539" y="0"/>
                    </a:moveTo>
                    <a:lnTo>
                      <a:pt x="7539" y="2797"/>
                    </a:lnTo>
                    <a:lnTo>
                      <a:pt x="10365" y="2797"/>
                    </a:lnTo>
                    <a:lnTo>
                      <a:pt x="10365" y="0"/>
                    </a:lnTo>
                    <a:close/>
                    <a:moveTo>
                      <a:pt x="11308" y="0"/>
                    </a:moveTo>
                    <a:lnTo>
                      <a:pt x="11308" y="2797"/>
                    </a:lnTo>
                    <a:lnTo>
                      <a:pt x="14134" y="2797"/>
                    </a:lnTo>
                    <a:lnTo>
                      <a:pt x="14134" y="0"/>
                    </a:lnTo>
                    <a:close/>
                    <a:moveTo>
                      <a:pt x="15077" y="0"/>
                    </a:moveTo>
                    <a:lnTo>
                      <a:pt x="15077" y="2797"/>
                    </a:lnTo>
                    <a:lnTo>
                      <a:pt x="17904" y="2797"/>
                    </a:lnTo>
                    <a:lnTo>
                      <a:pt x="17904" y="0"/>
                    </a:lnTo>
                    <a:close/>
                  </a:path>
                </a:pathLst>
              </a:custGeom>
              <a:grpFill/>
              <a:ln w="83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 name="Google Shape;1054;p39"/>
            <p:cNvCxnSpPr/>
            <p:nvPr/>
          </p:nvCxnSpPr>
          <p:spPr>
            <a:xfrm>
              <a:off x="8038592" y="4511850"/>
              <a:ext cx="0" cy="752100"/>
            </a:xfrm>
            <a:prstGeom prst="straightConnector1">
              <a:avLst/>
            </a:prstGeom>
            <a:grpFill/>
            <a:ln w="28575" cap="flat" cmpd="sng">
              <a:solidFill>
                <a:schemeClr val="dk1"/>
              </a:solidFill>
              <a:prstDash val="solid"/>
              <a:round/>
              <a:headEnd type="none" w="med" len="med"/>
              <a:tailEnd type="none" w="med" len="med"/>
            </a:ln>
          </p:spPr>
        </p:cxnSp>
      </p:grpSp>
      <p:sp>
        <p:nvSpPr>
          <p:cNvPr id="19" name="TextBox 18">
            <a:extLst>
              <a:ext uri="{FF2B5EF4-FFF2-40B4-BE49-F238E27FC236}">
                <a16:creationId xmlns:a16="http://schemas.microsoft.com/office/drawing/2014/main" id="{694BEF49-60F1-2552-BA12-647A0311B169}"/>
              </a:ext>
            </a:extLst>
          </p:cNvPr>
          <p:cNvSpPr txBox="1"/>
          <p:nvPr/>
        </p:nvSpPr>
        <p:spPr>
          <a:xfrm>
            <a:off x="1115615" y="1594948"/>
            <a:ext cx="5437583" cy="2031325"/>
          </a:xfrm>
          <a:prstGeom prst="rect">
            <a:avLst/>
          </a:prstGeom>
          <a:noFill/>
        </p:spPr>
        <p:txBody>
          <a:bodyPr wrap="square" rtlCol="0">
            <a:spAutoFit/>
          </a:bodyPr>
          <a:lstStyle/>
          <a:p>
            <a:pPr marL="285750" indent="-285750">
              <a:buFont typeface="Wingdings" panose="05000000000000000000" pitchFamily="2" charset="2"/>
              <a:buChar char="Ø"/>
            </a:pPr>
            <a:r>
              <a:rPr lang="en-US" sz="1800" dirty="0">
                <a:latin typeface="+mn-lt"/>
              </a:rPr>
              <a:t>A cross platform application comprising functions that are coded in Embedded C and C++.</a:t>
            </a:r>
          </a:p>
          <a:p>
            <a:pPr marL="285750" indent="-285750">
              <a:buFont typeface="Wingdings" panose="05000000000000000000" pitchFamily="2" charset="2"/>
              <a:buChar char="Ø"/>
            </a:pPr>
            <a:r>
              <a:rPr lang="en-US" sz="1800" dirty="0">
                <a:latin typeface="+mn-lt"/>
              </a:rPr>
              <a:t>In this system, the program is written in Embedded C for the working of the hardware components.</a:t>
            </a:r>
          </a:p>
          <a:p>
            <a:pPr marL="285750" indent="-285750">
              <a:buFont typeface="Wingdings" panose="05000000000000000000" pitchFamily="2" charset="2"/>
              <a:buChar char="Ø"/>
            </a:pPr>
            <a:r>
              <a:rPr lang="en-US" sz="1800" dirty="0">
                <a:latin typeface="+mn-lt"/>
              </a:rPr>
              <a:t>The program code written on Arduino IDE was then fed to the Arduino for the working of the whole system</a:t>
            </a:r>
            <a:r>
              <a:rPr lang="en-US" dirty="0">
                <a:latin typeface="+mn-lt"/>
              </a:rPr>
              <a:t>.</a:t>
            </a:r>
            <a:endParaRPr lang="en-IN" dirty="0">
              <a:latin typeface="+mn-lt"/>
            </a:endParaRPr>
          </a:p>
        </p:txBody>
      </p:sp>
      <p:sp>
        <p:nvSpPr>
          <p:cNvPr id="4" name="Slide Number Placeholder 3">
            <a:extLst>
              <a:ext uri="{FF2B5EF4-FFF2-40B4-BE49-F238E27FC236}">
                <a16:creationId xmlns:a16="http://schemas.microsoft.com/office/drawing/2014/main" id="{CF8F2FA2-E56A-4CE8-EEEA-9866B7918BBC}"/>
              </a:ext>
            </a:extLst>
          </p:cNvPr>
          <p:cNvSpPr>
            <a:spLocks noGrp="1"/>
          </p:cNvSpPr>
          <p:nvPr>
            <p:ph type="sldNum" sz="quarter" idx="12"/>
          </p:nvPr>
        </p:nvSpPr>
        <p:spPr/>
        <p:txBody>
          <a:bodyPr/>
          <a:lstStyle/>
          <a:p>
            <a:fld id="{D38EA4BD-646F-4C6A-8AC4-91B811B5B748}" type="slidenum">
              <a:rPr lang="en-US" smtClean="0"/>
              <a:pPr/>
              <a:t>16</a:t>
            </a:fld>
            <a:endParaRPr lang="en-US"/>
          </a:p>
        </p:txBody>
      </p:sp>
    </p:spTree>
    <p:extLst>
      <p:ext uri="{BB962C8B-B14F-4D97-AF65-F5344CB8AC3E}">
        <p14:creationId xmlns:p14="http://schemas.microsoft.com/office/powerpoint/2010/main" val="2418706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lowchart: Terminator 40"/>
          <p:cNvSpPr>
            <a:spLocks noChangeArrowheads="1"/>
          </p:cNvSpPr>
          <p:nvPr/>
        </p:nvSpPr>
        <p:spPr bwMode="auto">
          <a:xfrm>
            <a:off x="977241" y="590380"/>
            <a:ext cx="1190624" cy="327022"/>
          </a:xfrm>
          <a:prstGeom prst="flowChartTerminator">
            <a:avLst/>
          </a:prstGeom>
          <a:ln w="28575">
            <a:solidFill>
              <a:srgbClr val="000000"/>
            </a:solidFill>
            <a:miter lim="800000"/>
            <a:headEnd/>
            <a:tailEnd/>
          </a:ln>
        </p:spPr>
        <p:style>
          <a:lnRef idx="0">
            <a:scrgbClr r="0" g="0" b="0"/>
          </a:lnRef>
          <a:fillRef idx="1002">
            <a:schemeClr val="lt2"/>
          </a:fillRef>
          <a:effectRef idx="0">
            <a:scrgbClr r="0" g="0" b="0"/>
          </a:effectRef>
          <a:fontRef idx="major"/>
        </p:style>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1400" b="1" i="0" u="none" strike="noStrike" cap="none" normalizeH="0" baseline="0" dirty="0">
                <a:ln>
                  <a:noFill/>
                </a:ln>
                <a:solidFill>
                  <a:schemeClr val="tx1"/>
                </a:solidFill>
                <a:effectLst/>
                <a:latin typeface="Times New Roman" pitchFamily="18" charset="0"/>
                <a:ea typeface="Arial" pitchFamily="34" charset="0"/>
                <a:cs typeface="Arial" pitchFamily="34" charset="0"/>
              </a:rPr>
              <a:t>START</a:t>
            </a:r>
            <a:endParaRPr kumimoji="0" lang="en-US" sz="1800" b="1" i="0" u="none" strike="noStrike" cap="none" normalizeH="0" baseline="0" dirty="0">
              <a:ln>
                <a:noFill/>
              </a:ln>
              <a:solidFill>
                <a:schemeClr val="tx1"/>
              </a:solidFill>
              <a:effectLst/>
              <a:latin typeface="Arial" pitchFamily="34" charset="0"/>
              <a:cs typeface="Arial" pitchFamily="34" charset="0"/>
            </a:endParaRPr>
          </a:p>
        </p:txBody>
      </p:sp>
      <p:sp>
        <p:nvSpPr>
          <p:cNvPr id="16" name="Diamond 16"/>
          <p:cNvSpPr>
            <a:spLocks noChangeArrowheads="1"/>
          </p:cNvSpPr>
          <p:nvPr/>
        </p:nvSpPr>
        <p:spPr bwMode="auto">
          <a:xfrm>
            <a:off x="179512" y="1096980"/>
            <a:ext cx="2786082" cy="785817"/>
          </a:xfrm>
          <a:prstGeom prst="diamond">
            <a:avLst/>
          </a:prstGeom>
          <a:ln w="38100">
            <a:solidFill>
              <a:srgbClr val="000000"/>
            </a:solidFill>
            <a:miter lim="800000"/>
            <a:headEnd/>
            <a:tailEnd/>
          </a:ln>
        </p:spPr>
        <p:style>
          <a:lnRef idx="0">
            <a:scrgbClr r="0" g="0" b="0"/>
          </a:lnRef>
          <a:fillRef idx="1002">
            <a:schemeClr val="lt2"/>
          </a:fillRef>
          <a:effectRef idx="0">
            <a:scrgbClr r="0" g="0" b="0"/>
          </a:effectRef>
          <a:fontRef idx="major"/>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Arial" pitchFamily="34" charset="0"/>
                <a:cs typeface="Arial" pitchFamily="34" charset="0"/>
              </a:rPr>
              <a:t>Check for waste</a:t>
            </a:r>
          </a:p>
        </p:txBody>
      </p:sp>
      <p:sp>
        <p:nvSpPr>
          <p:cNvPr id="42" name="Rectangle 41"/>
          <p:cNvSpPr/>
          <p:nvPr/>
        </p:nvSpPr>
        <p:spPr>
          <a:xfrm>
            <a:off x="179512" y="116882"/>
            <a:ext cx="2357454" cy="523220"/>
          </a:xfrm>
          <a:prstGeom prst="rect">
            <a:avLst/>
          </a:prstGeom>
        </p:spPr>
        <p:txBody>
          <a:bodyPr wrap="square">
            <a:spAutoFit/>
          </a:bodyPr>
          <a:lstStyle/>
          <a:p>
            <a:r>
              <a:rPr lang="en-US" sz="2800" dirty="0">
                <a:solidFill>
                  <a:srgbClr val="0070C0"/>
                </a:solidFill>
                <a:latin typeface="Algerian" pitchFamily="82" charset="0"/>
              </a:rPr>
              <a:t>Flow Chart</a:t>
            </a:r>
            <a:endParaRPr lang="en-US" sz="2800" dirty="0">
              <a:solidFill>
                <a:srgbClr val="0070C0"/>
              </a:solidFill>
            </a:endParaRPr>
          </a:p>
        </p:txBody>
      </p:sp>
      <p:sp>
        <p:nvSpPr>
          <p:cNvPr id="2" name="Diamond 16">
            <a:extLst>
              <a:ext uri="{FF2B5EF4-FFF2-40B4-BE49-F238E27FC236}">
                <a16:creationId xmlns:a16="http://schemas.microsoft.com/office/drawing/2014/main" id="{21FF731A-1635-780A-F0C7-59F61274589C}"/>
              </a:ext>
            </a:extLst>
          </p:cNvPr>
          <p:cNvSpPr>
            <a:spLocks noChangeArrowheads="1"/>
          </p:cNvSpPr>
          <p:nvPr/>
        </p:nvSpPr>
        <p:spPr bwMode="auto">
          <a:xfrm>
            <a:off x="179512" y="2075911"/>
            <a:ext cx="2786082" cy="785817"/>
          </a:xfrm>
          <a:prstGeom prst="diamond">
            <a:avLst/>
          </a:prstGeom>
          <a:ln w="38100">
            <a:solidFill>
              <a:srgbClr val="000000"/>
            </a:solidFill>
            <a:miter lim="800000"/>
            <a:headEnd/>
            <a:tailEnd/>
          </a:ln>
        </p:spPr>
        <p:style>
          <a:lnRef idx="0">
            <a:scrgbClr r="0" g="0" b="0"/>
          </a:lnRef>
          <a:fillRef idx="1002">
            <a:schemeClr val="lt2"/>
          </a:fillRef>
          <a:effectRef idx="0">
            <a:scrgbClr r="0" g="0" b="0"/>
          </a:effectRef>
          <a:fontRef idx="major"/>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Arial" pitchFamily="34" charset="0"/>
                <a:cs typeface="Arial" pitchFamily="34" charset="0"/>
              </a:rPr>
              <a:t>Check for Wet waste</a:t>
            </a:r>
          </a:p>
        </p:txBody>
      </p:sp>
      <p:sp>
        <p:nvSpPr>
          <p:cNvPr id="6" name="Text Box 28">
            <a:extLst>
              <a:ext uri="{FF2B5EF4-FFF2-40B4-BE49-F238E27FC236}">
                <a16:creationId xmlns:a16="http://schemas.microsoft.com/office/drawing/2014/main" id="{55F6E4FF-FBD7-209E-F847-6C180345B92B}"/>
              </a:ext>
            </a:extLst>
          </p:cNvPr>
          <p:cNvSpPr txBox="1">
            <a:spLocks noChangeArrowheads="1"/>
          </p:cNvSpPr>
          <p:nvPr/>
        </p:nvSpPr>
        <p:spPr bwMode="auto">
          <a:xfrm>
            <a:off x="3275856" y="2103869"/>
            <a:ext cx="1395321" cy="729899"/>
          </a:xfrm>
          <a:prstGeom prst="rect">
            <a:avLst/>
          </a:prstGeom>
          <a:ln w="31750">
            <a:solidFill>
              <a:srgbClr val="000000"/>
            </a:solidFill>
            <a:miter lim="800000"/>
            <a:headEnd/>
            <a:tailEnd/>
          </a:ln>
          <a:effectLst/>
        </p:spPr>
        <p:style>
          <a:lnRef idx="0">
            <a:scrgbClr r="0" g="0" b="0"/>
          </a:lnRef>
          <a:fillRef idx="1002">
            <a:schemeClr val="lt2"/>
          </a:fillRef>
          <a:effectRef idx="0">
            <a:scrgbClr r="0" g="0" b="0"/>
          </a:effectRef>
          <a:fontRef idx="major"/>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lang="en-US" b="1" dirty="0">
                <a:solidFill>
                  <a:schemeClr val="tx1"/>
                </a:solidFill>
                <a:latin typeface="Times New Roman" pitchFamily="18" charset="0"/>
                <a:cs typeface="Arial" pitchFamily="34" charset="0"/>
              </a:rPr>
              <a:t>Servo Motor rotates clock Wise 30 degree</a:t>
            </a:r>
            <a:endParaRPr kumimoji="0" lang="en-US" sz="1800" b="1" i="0" u="none" strike="noStrike" cap="none" normalizeH="0" baseline="0" dirty="0">
              <a:ln>
                <a:noFill/>
              </a:ln>
              <a:solidFill>
                <a:schemeClr val="tx1"/>
              </a:solidFill>
              <a:effectLst/>
              <a:latin typeface="Arial" pitchFamily="34" charset="0"/>
              <a:cs typeface="Arial" pitchFamily="34" charset="0"/>
            </a:endParaRPr>
          </a:p>
        </p:txBody>
      </p:sp>
      <p:sp>
        <p:nvSpPr>
          <p:cNvPr id="11" name="Diamond 16">
            <a:extLst>
              <a:ext uri="{FF2B5EF4-FFF2-40B4-BE49-F238E27FC236}">
                <a16:creationId xmlns:a16="http://schemas.microsoft.com/office/drawing/2014/main" id="{75471C87-70DE-DD3B-F054-868770D938E2}"/>
              </a:ext>
            </a:extLst>
          </p:cNvPr>
          <p:cNvSpPr>
            <a:spLocks noChangeArrowheads="1"/>
          </p:cNvSpPr>
          <p:nvPr/>
        </p:nvSpPr>
        <p:spPr bwMode="auto">
          <a:xfrm>
            <a:off x="7044070" y="3071645"/>
            <a:ext cx="1584176" cy="1088103"/>
          </a:xfrm>
          <a:prstGeom prst="diamond">
            <a:avLst/>
          </a:prstGeom>
          <a:ln w="38100">
            <a:solidFill>
              <a:srgbClr val="000000"/>
            </a:solidFill>
            <a:miter lim="800000"/>
            <a:headEnd/>
            <a:tailEnd/>
          </a:ln>
        </p:spPr>
        <p:style>
          <a:lnRef idx="0">
            <a:scrgbClr r="0" g="0" b="0"/>
          </a:lnRef>
          <a:fillRef idx="1002">
            <a:schemeClr val="lt2"/>
          </a:fillRef>
          <a:effectRef idx="0">
            <a:scrgbClr r="0" g="0" b="0"/>
          </a:effectRef>
          <a:fontRef idx="major"/>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Arial" pitchFamily="34" charset="0"/>
                <a:cs typeface="Arial" pitchFamily="34" charset="0"/>
              </a:rPr>
              <a:t>Is the wast</a:t>
            </a:r>
            <a:r>
              <a:rPr lang="en-US" sz="1200" b="1" dirty="0">
                <a:solidFill>
                  <a:schemeClr val="tx1"/>
                </a:solidFill>
                <a:latin typeface="Arial" pitchFamily="34" charset="0"/>
                <a:cs typeface="Arial" pitchFamily="34" charset="0"/>
              </a:rPr>
              <a:t>e bin full?</a:t>
            </a:r>
            <a:endParaRPr kumimoji="0" lang="en-US" sz="1200" b="1" i="0" u="none" strike="noStrike" cap="none" normalizeH="0" baseline="0" dirty="0">
              <a:ln>
                <a:noFill/>
              </a:ln>
              <a:solidFill>
                <a:schemeClr val="tx1"/>
              </a:solidFill>
              <a:effectLst/>
              <a:latin typeface="Arial" pitchFamily="34" charset="0"/>
              <a:cs typeface="Arial" pitchFamily="34" charset="0"/>
            </a:endParaRPr>
          </a:p>
        </p:txBody>
      </p:sp>
      <p:sp>
        <p:nvSpPr>
          <p:cNvPr id="22" name="Text Box 28">
            <a:extLst>
              <a:ext uri="{FF2B5EF4-FFF2-40B4-BE49-F238E27FC236}">
                <a16:creationId xmlns:a16="http://schemas.microsoft.com/office/drawing/2014/main" id="{58B6AB0A-2965-C6B7-0F56-C9F49279EC2B}"/>
              </a:ext>
            </a:extLst>
          </p:cNvPr>
          <p:cNvSpPr txBox="1">
            <a:spLocks noChangeArrowheads="1"/>
          </p:cNvSpPr>
          <p:nvPr/>
        </p:nvSpPr>
        <p:spPr bwMode="auto">
          <a:xfrm>
            <a:off x="3275855" y="3147478"/>
            <a:ext cx="1395321" cy="936440"/>
          </a:xfrm>
          <a:prstGeom prst="rect">
            <a:avLst/>
          </a:prstGeom>
          <a:ln w="31750">
            <a:solidFill>
              <a:srgbClr val="000000"/>
            </a:solidFill>
            <a:miter lim="800000"/>
            <a:headEnd/>
            <a:tailEnd/>
          </a:ln>
          <a:effectLst/>
        </p:spPr>
        <p:style>
          <a:lnRef idx="0">
            <a:scrgbClr r="0" g="0" b="0"/>
          </a:lnRef>
          <a:fillRef idx="1002">
            <a:schemeClr val="lt2"/>
          </a:fillRef>
          <a:effectRef idx="0">
            <a:scrgbClr r="0" g="0" b="0"/>
          </a:effectRef>
          <a:fontRef idx="major"/>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lang="en-US" b="1" dirty="0">
                <a:solidFill>
                  <a:schemeClr val="tx1"/>
                </a:solidFill>
                <a:latin typeface="Times New Roman" pitchFamily="18" charset="0"/>
                <a:cs typeface="Arial" pitchFamily="34" charset="0"/>
              </a:rPr>
              <a:t>Servo Motor rotates anti clock wise 30 degree</a:t>
            </a:r>
            <a:endParaRPr kumimoji="0" lang="en-US" sz="1800" b="1" i="0" u="none" strike="noStrike" cap="none" normalizeH="0" baseline="0" dirty="0">
              <a:ln>
                <a:noFill/>
              </a:ln>
              <a:solidFill>
                <a:schemeClr val="tx1"/>
              </a:solidFill>
              <a:effectLst/>
              <a:latin typeface="Arial" pitchFamily="34" charset="0"/>
              <a:cs typeface="Arial" pitchFamily="34" charset="0"/>
            </a:endParaRPr>
          </a:p>
        </p:txBody>
      </p:sp>
      <p:sp>
        <p:nvSpPr>
          <p:cNvPr id="23" name="Text Box 28">
            <a:extLst>
              <a:ext uri="{FF2B5EF4-FFF2-40B4-BE49-F238E27FC236}">
                <a16:creationId xmlns:a16="http://schemas.microsoft.com/office/drawing/2014/main" id="{7DDF761C-1E04-342E-264B-112FF4E2BC5D}"/>
              </a:ext>
            </a:extLst>
          </p:cNvPr>
          <p:cNvSpPr txBox="1">
            <a:spLocks noChangeArrowheads="1"/>
          </p:cNvSpPr>
          <p:nvPr/>
        </p:nvSpPr>
        <p:spPr bwMode="auto">
          <a:xfrm>
            <a:off x="5148064" y="2103869"/>
            <a:ext cx="1395321" cy="729899"/>
          </a:xfrm>
          <a:prstGeom prst="rect">
            <a:avLst/>
          </a:prstGeom>
          <a:ln w="31750">
            <a:solidFill>
              <a:srgbClr val="000000"/>
            </a:solidFill>
            <a:miter lim="800000"/>
            <a:headEnd/>
            <a:tailEnd/>
          </a:ln>
          <a:effectLst/>
        </p:spPr>
        <p:style>
          <a:lnRef idx="0">
            <a:scrgbClr r="0" g="0" b="0"/>
          </a:lnRef>
          <a:fillRef idx="1002">
            <a:schemeClr val="lt2"/>
          </a:fillRef>
          <a:effectRef idx="0">
            <a:scrgbClr r="0" g="0" b="0"/>
          </a:effectRef>
          <a:fontRef idx="major"/>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lang="en-US" b="1" dirty="0">
                <a:solidFill>
                  <a:schemeClr val="tx1"/>
                </a:solidFill>
                <a:latin typeface="Times New Roman" pitchFamily="18" charset="0"/>
                <a:cs typeface="Arial" pitchFamily="34" charset="0"/>
              </a:rPr>
              <a:t>Waste is dumped in slot 1</a:t>
            </a:r>
            <a:endParaRPr kumimoji="0" lang="en-US" b="1" i="0" u="none" strike="noStrike" cap="none" normalizeH="0" baseline="0" dirty="0">
              <a:ln>
                <a:noFill/>
              </a:ln>
              <a:solidFill>
                <a:schemeClr val="tx1"/>
              </a:solidFill>
              <a:effectLst/>
              <a:latin typeface="Arial" pitchFamily="34" charset="0"/>
              <a:cs typeface="Arial" pitchFamily="34" charset="0"/>
            </a:endParaRPr>
          </a:p>
        </p:txBody>
      </p:sp>
      <p:sp>
        <p:nvSpPr>
          <p:cNvPr id="27" name="Text Box 28">
            <a:extLst>
              <a:ext uri="{FF2B5EF4-FFF2-40B4-BE49-F238E27FC236}">
                <a16:creationId xmlns:a16="http://schemas.microsoft.com/office/drawing/2014/main" id="{4E3C5815-0B2C-5EEC-ABE6-69E364E14909}"/>
              </a:ext>
            </a:extLst>
          </p:cNvPr>
          <p:cNvSpPr txBox="1">
            <a:spLocks noChangeArrowheads="1"/>
          </p:cNvSpPr>
          <p:nvPr/>
        </p:nvSpPr>
        <p:spPr bwMode="auto">
          <a:xfrm>
            <a:off x="7138498" y="2104598"/>
            <a:ext cx="1395321" cy="729899"/>
          </a:xfrm>
          <a:prstGeom prst="rect">
            <a:avLst/>
          </a:prstGeom>
          <a:ln w="31750">
            <a:solidFill>
              <a:srgbClr val="000000"/>
            </a:solidFill>
            <a:miter lim="800000"/>
            <a:headEnd/>
            <a:tailEnd/>
          </a:ln>
          <a:effectLst/>
        </p:spPr>
        <p:style>
          <a:lnRef idx="0">
            <a:scrgbClr r="0" g="0" b="0"/>
          </a:lnRef>
          <a:fillRef idx="1002">
            <a:schemeClr val="lt2"/>
          </a:fillRef>
          <a:effectRef idx="0">
            <a:scrgbClr r="0" g="0" b="0"/>
          </a:effectRef>
          <a:fontRef idx="major"/>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lang="en-US" b="1" dirty="0">
                <a:solidFill>
                  <a:schemeClr val="tx1"/>
                </a:solidFill>
                <a:latin typeface="Times New Roman" pitchFamily="18" charset="0"/>
                <a:cs typeface="Arial" pitchFamily="34" charset="0"/>
              </a:rPr>
              <a:t>Measurement of level in bin</a:t>
            </a:r>
            <a:endParaRPr kumimoji="0" lang="en-US" sz="1800" b="1" i="0" u="none" strike="noStrike" cap="none" normalizeH="0" baseline="0" dirty="0">
              <a:ln>
                <a:noFill/>
              </a:ln>
              <a:solidFill>
                <a:schemeClr val="tx1"/>
              </a:solidFill>
              <a:effectLst/>
              <a:latin typeface="Arial" pitchFamily="34" charset="0"/>
              <a:cs typeface="Arial" pitchFamily="34" charset="0"/>
            </a:endParaRPr>
          </a:p>
        </p:txBody>
      </p:sp>
      <p:sp>
        <p:nvSpPr>
          <p:cNvPr id="31" name="Text Box 28">
            <a:extLst>
              <a:ext uri="{FF2B5EF4-FFF2-40B4-BE49-F238E27FC236}">
                <a16:creationId xmlns:a16="http://schemas.microsoft.com/office/drawing/2014/main" id="{C0526AE5-0A00-EDCA-716D-6777EBAB8D17}"/>
              </a:ext>
            </a:extLst>
          </p:cNvPr>
          <p:cNvSpPr txBox="1">
            <a:spLocks noChangeArrowheads="1"/>
          </p:cNvSpPr>
          <p:nvPr/>
        </p:nvSpPr>
        <p:spPr bwMode="auto">
          <a:xfrm>
            <a:off x="5148064" y="3250748"/>
            <a:ext cx="1395321" cy="729899"/>
          </a:xfrm>
          <a:prstGeom prst="rect">
            <a:avLst/>
          </a:prstGeom>
          <a:ln w="31750">
            <a:solidFill>
              <a:srgbClr val="000000"/>
            </a:solidFill>
            <a:miter lim="800000"/>
            <a:headEnd/>
            <a:tailEnd/>
          </a:ln>
          <a:effectLst/>
        </p:spPr>
        <p:style>
          <a:lnRef idx="0">
            <a:scrgbClr r="0" g="0" b="0"/>
          </a:lnRef>
          <a:fillRef idx="1002">
            <a:schemeClr val="lt2"/>
          </a:fillRef>
          <a:effectRef idx="0">
            <a:scrgbClr r="0" g="0" b="0"/>
          </a:effectRef>
          <a:fontRef idx="major"/>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lang="en-US" b="1" dirty="0">
                <a:solidFill>
                  <a:schemeClr val="tx1"/>
                </a:solidFill>
                <a:latin typeface="Times New Roman" pitchFamily="18" charset="0"/>
                <a:cs typeface="Arial" pitchFamily="34" charset="0"/>
              </a:rPr>
              <a:t>Waste is dumped in slot 2</a:t>
            </a:r>
            <a:endParaRPr kumimoji="0" lang="en-US" b="1" i="0" u="none" strike="noStrike" cap="none" normalizeH="0" baseline="0" dirty="0">
              <a:ln>
                <a:noFill/>
              </a:ln>
              <a:solidFill>
                <a:schemeClr val="tx1"/>
              </a:solidFill>
              <a:effectLst/>
              <a:latin typeface="Arial" pitchFamily="34" charset="0"/>
              <a:cs typeface="Arial" pitchFamily="34" charset="0"/>
            </a:endParaRPr>
          </a:p>
        </p:txBody>
      </p:sp>
      <p:sp>
        <p:nvSpPr>
          <p:cNvPr id="32" name="Text Box 28">
            <a:extLst>
              <a:ext uri="{FF2B5EF4-FFF2-40B4-BE49-F238E27FC236}">
                <a16:creationId xmlns:a16="http://schemas.microsoft.com/office/drawing/2014/main" id="{4FA82B29-04D0-49DB-61C6-F8C675BE0AA0}"/>
              </a:ext>
            </a:extLst>
          </p:cNvPr>
          <p:cNvSpPr txBox="1">
            <a:spLocks noChangeArrowheads="1"/>
          </p:cNvSpPr>
          <p:nvPr/>
        </p:nvSpPr>
        <p:spPr bwMode="auto">
          <a:xfrm>
            <a:off x="7161855" y="4325007"/>
            <a:ext cx="1348605" cy="765873"/>
          </a:xfrm>
          <a:prstGeom prst="rect">
            <a:avLst/>
          </a:prstGeom>
          <a:ln w="31750">
            <a:solidFill>
              <a:srgbClr val="000000"/>
            </a:solidFill>
            <a:miter lim="800000"/>
            <a:headEnd/>
            <a:tailEnd/>
          </a:ln>
          <a:effectLst/>
        </p:spPr>
        <p:style>
          <a:lnRef idx="0">
            <a:scrgbClr r="0" g="0" b="0"/>
          </a:lnRef>
          <a:fillRef idx="1002">
            <a:schemeClr val="lt2"/>
          </a:fillRef>
          <a:effectRef idx="0">
            <a:scrgbClr r="0" g="0" b="0"/>
          </a:effectRef>
          <a:fontRef idx="major"/>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lang="en-US" sz="1200" b="1" dirty="0">
                <a:solidFill>
                  <a:schemeClr val="tx1"/>
                </a:solidFill>
                <a:latin typeface="Times New Roman" pitchFamily="18" charset="0"/>
                <a:cs typeface="Arial" pitchFamily="34" charset="0"/>
              </a:rPr>
              <a:t>Indicates the bin is full by Displaying and buzzing</a:t>
            </a:r>
            <a:endParaRPr kumimoji="0" lang="en-US" sz="1200" b="1" i="0" u="none" strike="noStrike" cap="none" normalizeH="0" baseline="0" dirty="0">
              <a:ln>
                <a:noFill/>
              </a:ln>
              <a:solidFill>
                <a:schemeClr val="tx1"/>
              </a:solidFill>
              <a:effectLst/>
              <a:latin typeface="Arial" pitchFamily="34" charset="0"/>
              <a:cs typeface="Arial" pitchFamily="34" charset="0"/>
            </a:endParaRPr>
          </a:p>
        </p:txBody>
      </p:sp>
      <p:cxnSp>
        <p:nvCxnSpPr>
          <p:cNvPr id="34" name="Straight Arrow Connector 33">
            <a:extLst>
              <a:ext uri="{FF2B5EF4-FFF2-40B4-BE49-F238E27FC236}">
                <a16:creationId xmlns:a16="http://schemas.microsoft.com/office/drawing/2014/main" id="{1A0B2623-FEDE-D5E2-547D-BC0536D2EDC1}"/>
              </a:ext>
            </a:extLst>
          </p:cNvPr>
          <p:cNvCxnSpPr>
            <a:cxnSpLocks/>
            <a:stCxn id="40" idx="2"/>
            <a:endCxn id="16" idx="0"/>
          </p:cNvCxnSpPr>
          <p:nvPr/>
        </p:nvCxnSpPr>
        <p:spPr>
          <a:xfrm>
            <a:off x="1572553" y="917402"/>
            <a:ext cx="0" cy="17957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9" name="Straight Arrow Connector 38">
            <a:extLst>
              <a:ext uri="{FF2B5EF4-FFF2-40B4-BE49-F238E27FC236}">
                <a16:creationId xmlns:a16="http://schemas.microsoft.com/office/drawing/2014/main" id="{8D23B506-4694-57EF-BCE9-A0987DE4CC2C}"/>
              </a:ext>
            </a:extLst>
          </p:cNvPr>
          <p:cNvCxnSpPr>
            <a:cxnSpLocks/>
            <a:stCxn id="16" idx="2"/>
            <a:endCxn id="2" idx="0"/>
          </p:cNvCxnSpPr>
          <p:nvPr/>
        </p:nvCxnSpPr>
        <p:spPr>
          <a:xfrm>
            <a:off x="1572553" y="1882797"/>
            <a:ext cx="0" cy="19311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6" name="Straight Arrow Connector 45">
            <a:extLst>
              <a:ext uri="{FF2B5EF4-FFF2-40B4-BE49-F238E27FC236}">
                <a16:creationId xmlns:a16="http://schemas.microsoft.com/office/drawing/2014/main" id="{1E4BD6D6-2023-4B6C-54BF-F6C34FAE71D4}"/>
              </a:ext>
            </a:extLst>
          </p:cNvPr>
          <p:cNvCxnSpPr>
            <a:cxnSpLocks/>
            <a:stCxn id="2" idx="2"/>
            <a:endCxn id="25" idx="0"/>
          </p:cNvCxnSpPr>
          <p:nvPr/>
        </p:nvCxnSpPr>
        <p:spPr>
          <a:xfrm>
            <a:off x="1572553" y="2861728"/>
            <a:ext cx="0" cy="34028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28" name="Straight Arrow Connector 1027">
            <a:extLst>
              <a:ext uri="{FF2B5EF4-FFF2-40B4-BE49-F238E27FC236}">
                <a16:creationId xmlns:a16="http://schemas.microsoft.com/office/drawing/2014/main" id="{E4F7CCE9-2303-B736-0646-7B0834C93D9E}"/>
              </a:ext>
            </a:extLst>
          </p:cNvPr>
          <p:cNvCxnSpPr>
            <a:cxnSpLocks/>
            <a:stCxn id="2" idx="3"/>
            <a:endCxn id="6" idx="1"/>
          </p:cNvCxnSpPr>
          <p:nvPr/>
        </p:nvCxnSpPr>
        <p:spPr>
          <a:xfrm flipV="1">
            <a:off x="2965594" y="2468819"/>
            <a:ext cx="310262"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32" name="Straight Arrow Connector 1031">
            <a:extLst>
              <a:ext uri="{FF2B5EF4-FFF2-40B4-BE49-F238E27FC236}">
                <a16:creationId xmlns:a16="http://schemas.microsoft.com/office/drawing/2014/main" id="{0B87D648-9046-1E36-1941-68D949528198}"/>
              </a:ext>
            </a:extLst>
          </p:cNvPr>
          <p:cNvCxnSpPr>
            <a:cxnSpLocks/>
            <a:stCxn id="25" idx="3"/>
            <a:endCxn id="22" idx="1"/>
          </p:cNvCxnSpPr>
          <p:nvPr/>
        </p:nvCxnSpPr>
        <p:spPr>
          <a:xfrm>
            <a:off x="2270213" y="3615695"/>
            <a:ext cx="1005642" cy="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35" name="Straight Arrow Connector 1034">
            <a:extLst>
              <a:ext uri="{FF2B5EF4-FFF2-40B4-BE49-F238E27FC236}">
                <a16:creationId xmlns:a16="http://schemas.microsoft.com/office/drawing/2014/main" id="{E3CCBD8D-C94F-FE20-8F34-248F8F7C05AA}"/>
              </a:ext>
            </a:extLst>
          </p:cNvPr>
          <p:cNvCxnSpPr>
            <a:cxnSpLocks/>
          </p:cNvCxnSpPr>
          <p:nvPr/>
        </p:nvCxnSpPr>
        <p:spPr>
          <a:xfrm>
            <a:off x="4671177" y="2458309"/>
            <a:ext cx="47688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40" name="Straight Arrow Connector 1039">
            <a:extLst>
              <a:ext uri="{FF2B5EF4-FFF2-40B4-BE49-F238E27FC236}">
                <a16:creationId xmlns:a16="http://schemas.microsoft.com/office/drawing/2014/main" id="{954DE416-1E5A-0678-C952-B8B19365704F}"/>
              </a:ext>
            </a:extLst>
          </p:cNvPr>
          <p:cNvCxnSpPr>
            <a:cxnSpLocks/>
            <a:stCxn id="22" idx="3"/>
            <a:endCxn id="31" idx="1"/>
          </p:cNvCxnSpPr>
          <p:nvPr/>
        </p:nvCxnSpPr>
        <p:spPr>
          <a:xfrm>
            <a:off x="4671176" y="3615698"/>
            <a:ext cx="47688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47" name="Straight Arrow Connector 1046">
            <a:extLst>
              <a:ext uri="{FF2B5EF4-FFF2-40B4-BE49-F238E27FC236}">
                <a16:creationId xmlns:a16="http://schemas.microsoft.com/office/drawing/2014/main" id="{3DC5F03E-2B40-98F6-0CAD-4191D8021420}"/>
              </a:ext>
            </a:extLst>
          </p:cNvPr>
          <p:cNvCxnSpPr>
            <a:cxnSpLocks/>
            <a:stCxn id="23" idx="3"/>
            <a:endCxn id="27" idx="1"/>
          </p:cNvCxnSpPr>
          <p:nvPr/>
        </p:nvCxnSpPr>
        <p:spPr>
          <a:xfrm>
            <a:off x="6543385" y="2468819"/>
            <a:ext cx="595113" cy="72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58" name="Straight Arrow Connector 1057">
            <a:extLst>
              <a:ext uri="{FF2B5EF4-FFF2-40B4-BE49-F238E27FC236}">
                <a16:creationId xmlns:a16="http://schemas.microsoft.com/office/drawing/2014/main" id="{B847E59C-C5F0-191C-B1D6-26E1FAB098E4}"/>
              </a:ext>
            </a:extLst>
          </p:cNvPr>
          <p:cNvCxnSpPr>
            <a:cxnSpLocks/>
            <a:stCxn id="27" idx="2"/>
            <a:endCxn id="11" idx="0"/>
          </p:cNvCxnSpPr>
          <p:nvPr/>
        </p:nvCxnSpPr>
        <p:spPr>
          <a:xfrm flipH="1">
            <a:off x="7836158" y="2834497"/>
            <a:ext cx="1" cy="23714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62" name="Straight Arrow Connector 1061">
            <a:extLst>
              <a:ext uri="{FF2B5EF4-FFF2-40B4-BE49-F238E27FC236}">
                <a16:creationId xmlns:a16="http://schemas.microsoft.com/office/drawing/2014/main" id="{9B76F59F-AB4C-D4C7-A57D-7A133018C3E7}"/>
              </a:ext>
            </a:extLst>
          </p:cNvPr>
          <p:cNvCxnSpPr>
            <a:cxnSpLocks/>
            <a:stCxn id="11" idx="2"/>
            <a:endCxn id="32" idx="0"/>
          </p:cNvCxnSpPr>
          <p:nvPr/>
        </p:nvCxnSpPr>
        <p:spPr>
          <a:xfrm>
            <a:off x="7836158" y="4159748"/>
            <a:ext cx="0" cy="16525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69" name="Straight Connector 1068">
            <a:extLst>
              <a:ext uri="{FF2B5EF4-FFF2-40B4-BE49-F238E27FC236}">
                <a16:creationId xmlns:a16="http://schemas.microsoft.com/office/drawing/2014/main" id="{0A0299EC-9D7D-44F9-0556-33FD9B914D43}"/>
              </a:ext>
            </a:extLst>
          </p:cNvPr>
          <p:cNvCxnSpPr>
            <a:cxnSpLocks/>
            <a:stCxn id="11" idx="3"/>
          </p:cNvCxnSpPr>
          <p:nvPr/>
        </p:nvCxnSpPr>
        <p:spPr>
          <a:xfrm flipV="1">
            <a:off x="8628246" y="3615696"/>
            <a:ext cx="288033" cy="1"/>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072" name="Straight Connector 1071">
            <a:extLst>
              <a:ext uri="{FF2B5EF4-FFF2-40B4-BE49-F238E27FC236}">
                <a16:creationId xmlns:a16="http://schemas.microsoft.com/office/drawing/2014/main" id="{FF7C0962-89A1-7247-FE40-12A3ACE24D65}"/>
              </a:ext>
            </a:extLst>
          </p:cNvPr>
          <p:cNvCxnSpPr>
            <a:cxnSpLocks/>
          </p:cNvCxnSpPr>
          <p:nvPr/>
        </p:nvCxnSpPr>
        <p:spPr>
          <a:xfrm flipV="1">
            <a:off x="8916279" y="833739"/>
            <a:ext cx="0" cy="278195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077" name="Straight Arrow Connector 1076">
            <a:extLst>
              <a:ext uri="{FF2B5EF4-FFF2-40B4-BE49-F238E27FC236}">
                <a16:creationId xmlns:a16="http://schemas.microsoft.com/office/drawing/2014/main" id="{ADBCCABF-91F5-6A47-E4FB-A53C50ECF5A3}"/>
              </a:ext>
            </a:extLst>
          </p:cNvPr>
          <p:cNvCxnSpPr>
            <a:cxnSpLocks/>
            <a:endCxn id="40" idx="3"/>
          </p:cNvCxnSpPr>
          <p:nvPr/>
        </p:nvCxnSpPr>
        <p:spPr>
          <a:xfrm flipH="1" flipV="1">
            <a:off x="2167865" y="753891"/>
            <a:ext cx="6748414" cy="79848"/>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1083" name="Straight Connector 1082">
            <a:extLst>
              <a:ext uri="{FF2B5EF4-FFF2-40B4-BE49-F238E27FC236}">
                <a16:creationId xmlns:a16="http://schemas.microsoft.com/office/drawing/2014/main" id="{D06B6B00-0AF6-ABD6-D1E9-0376D3E3353E}"/>
              </a:ext>
            </a:extLst>
          </p:cNvPr>
          <p:cNvCxnSpPr>
            <a:cxnSpLocks/>
          </p:cNvCxnSpPr>
          <p:nvPr/>
        </p:nvCxnSpPr>
        <p:spPr>
          <a:xfrm flipV="1">
            <a:off x="3275855" y="753891"/>
            <a:ext cx="0" cy="735996"/>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084" name="Straight Connector 1083">
            <a:extLst>
              <a:ext uri="{FF2B5EF4-FFF2-40B4-BE49-F238E27FC236}">
                <a16:creationId xmlns:a16="http://schemas.microsoft.com/office/drawing/2014/main" id="{9AC0DF92-5C73-CEAE-DA33-1A53F379B20C}"/>
              </a:ext>
            </a:extLst>
          </p:cNvPr>
          <p:cNvCxnSpPr>
            <a:cxnSpLocks/>
            <a:stCxn id="16" idx="3"/>
          </p:cNvCxnSpPr>
          <p:nvPr/>
        </p:nvCxnSpPr>
        <p:spPr>
          <a:xfrm flipV="1">
            <a:off x="2965594" y="1489887"/>
            <a:ext cx="334788" cy="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089" name="TextBox 1088">
            <a:extLst>
              <a:ext uri="{FF2B5EF4-FFF2-40B4-BE49-F238E27FC236}">
                <a16:creationId xmlns:a16="http://schemas.microsoft.com/office/drawing/2014/main" id="{B63CFB1F-5E03-CC7D-EDA6-A38B681B626B}"/>
              </a:ext>
            </a:extLst>
          </p:cNvPr>
          <p:cNvSpPr txBox="1"/>
          <p:nvPr/>
        </p:nvSpPr>
        <p:spPr>
          <a:xfrm>
            <a:off x="2915816" y="2139702"/>
            <a:ext cx="144016" cy="307777"/>
          </a:xfrm>
          <a:prstGeom prst="rect">
            <a:avLst/>
          </a:prstGeom>
          <a:noFill/>
        </p:spPr>
        <p:txBody>
          <a:bodyPr wrap="square" rtlCol="0">
            <a:spAutoFit/>
          </a:bodyPr>
          <a:lstStyle/>
          <a:p>
            <a:r>
              <a:rPr lang="en-IN" b="1" dirty="0"/>
              <a:t>Y</a:t>
            </a:r>
          </a:p>
        </p:txBody>
      </p:sp>
      <p:sp>
        <p:nvSpPr>
          <p:cNvPr id="1091" name="TextBox 1090">
            <a:extLst>
              <a:ext uri="{FF2B5EF4-FFF2-40B4-BE49-F238E27FC236}">
                <a16:creationId xmlns:a16="http://schemas.microsoft.com/office/drawing/2014/main" id="{DF913DF5-19DC-F4DA-2685-66F573F07AD3}"/>
              </a:ext>
            </a:extLst>
          </p:cNvPr>
          <p:cNvSpPr txBox="1"/>
          <p:nvPr/>
        </p:nvSpPr>
        <p:spPr>
          <a:xfrm>
            <a:off x="2876946" y="3250748"/>
            <a:ext cx="297134" cy="307777"/>
          </a:xfrm>
          <a:prstGeom prst="rect">
            <a:avLst/>
          </a:prstGeom>
          <a:noFill/>
        </p:spPr>
        <p:txBody>
          <a:bodyPr wrap="square">
            <a:spAutoFit/>
          </a:bodyPr>
          <a:lstStyle/>
          <a:p>
            <a:r>
              <a:rPr lang="en-IN" b="1"/>
              <a:t>Y</a:t>
            </a:r>
            <a:endParaRPr lang="en-IN" b="1" dirty="0"/>
          </a:p>
        </p:txBody>
      </p:sp>
      <p:sp>
        <p:nvSpPr>
          <p:cNvPr id="1093" name="TextBox 1092">
            <a:extLst>
              <a:ext uri="{FF2B5EF4-FFF2-40B4-BE49-F238E27FC236}">
                <a16:creationId xmlns:a16="http://schemas.microsoft.com/office/drawing/2014/main" id="{69E6C5B6-39CF-734E-0D18-ED6A8A327985}"/>
              </a:ext>
            </a:extLst>
          </p:cNvPr>
          <p:cNvSpPr txBox="1"/>
          <p:nvPr/>
        </p:nvSpPr>
        <p:spPr>
          <a:xfrm>
            <a:off x="1674478" y="1834118"/>
            <a:ext cx="341784" cy="307777"/>
          </a:xfrm>
          <a:prstGeom prst="rect">
            <a:avLst/>
          </a:prstGeom>
          <a:noFill/>
        </p:spPr>
        <p:txBody>
          <a:bodyPr wrap="square">
            <a:spAutoFit/>
          </a:bodyPr>
          <a:lstStyle/>
          <a:p>
            <a:r>
              <a:rPr lang="en-IN" b="1" dirty="0"/>
              <a:t>Y</a:t>
            </a:r>
          </a:p>
        </p:txBody>
      </p:sp>
      <p:sp>
        <p:nvSpPr>
          <p:cNvPr id="1095" name="TextBox 1094">
            <a:extLst>
              <a:ext uri="{FF2B5EF4-FFF2-40B4-BE49-F238E27FC236}">
                <a16:creationId xmlns:a16="http://schemas.microsoft.com/office/drawing/2014/main" id="{C484C4C0-AE84-B438-76FC-736C1CC3C277}"/>
              </a:ext>
            </a:extLst>
          </p:cNvPr>
          <p:cNvSpPr txBox="1"/>
          <p:nvPr/>
        </p:nvSpPr>
        <p:spPr>
          <a:xfrm>
            <a:off x="7865435" y="4083918"/>
            <a:ext cx="319554" cy="307777"/>
          </a:xfrm>
          <a:prstGeom prst="rect">
            <a:avLst/>
          </a:prstGeom>
          <a:noFill/>
        </p:spPr>
        <p:txBody>
          <a:bodyPr wrap="square">
            <a:spAutoFit/>
          </a:bodyPr>
          <a:lstStyle/>
          <a:p>
            <a:r>
              <a:rPr lang="en-IN" b="1"/>
              <a:t>Y</a:t>
            </a:r>
            <a:endParaRPr lang="en-IN" b="1" dirty="0"/>
          </a:p>
        </p:txBody>
      </p:sp>
      <p:sp>
        <p:nvSpPr>
          <p:cNvPr id="1106" name="TextBox 1105">
            <a:extLst>
              <a:ext uri="{FF2B5EF4-FFF2-40B4-BE49-F238E27FC236}">
                <a16:creationId xmlns:a16="http://schemas.microsoft.com/office/drawing/2014/main" id="{FEA8FADC-1571-54CC-61E9-CD383F717441}"/>
              </a:ext>
            </a:extLst>
          </p:cNvPr>
          <p:cNvSpPr txBox="1"/>
          <p:nvPr/>
        </p:nvSpPr>
        <p:spPr>
          <a:xfrm>
            <a:off x="8644934" y="3071152"/>
            <a:ext cx="319554" cy="307777"/>
          </a:xfrm>
          <a:prstGeom prst="rect">
            <a:avLst/>
          </a:prstGeom>
          <a:noFill/>
        </p:spPr>
        <p:txBody>
          <a:bodyPr wrap="square">
            <a:spAutoFit/>
          </a:bodyPr>
          <a:lstStyle/>
          <a:p>
            <a:r>
              <a:rPr lang="en-IN" b="1" dirty="0"/>
              <a:t>N</a:t>
            </a:r>
          </a:p>
        </p:txBody>
      </p:sp>
      <p:sp>
        <p:nvSpPr>
          <p:cNvPr id="1107" name="TextBox 1106">
            <a:extLst>
              <a:ext uri="{FF2B5EF4-FFF2-40B4-BE49-F238E27FC236}">
                <a16:creationId xmlns:a16="http://schemas.microsoft.com/office/drawing/2014/main" id="{7BAA26F5-3C37-834E-05DD-2BDD6A515D44}"/>
              </a:ext>
            </a:extLst>
          </p:cNvPr>
          <p:cNvSpPr txBox="1"/>
          <p:nvPr/>
        </p:nvSpPr>
        <p:spPr>
          <a:xfrm>
            <a:off x="3241352" y="948437"/>
            <a:ext cx="319554" cy="307777"/>
          </a:xfrm>
          <a:prstGeom prst="rect">
            <a:avLst/>
          </a:prstGeom>
          <a:noFill/>
        </p:spPr>
        <p:txBody>
          <a:bodyPr wrap="square">
            <a:spAutoFit/>
          </a:bodyPr>
          <a:lstStyle/>
          <a:p>
            <a:r>
              <a:rPr lang="en-IN" b="1" dirty="0"/>
              <a:t>N</a:t>
            </a:r>
          </a:p>
        </p:txBody>
      </p:sp>
      <p:sp>
        <p:nvSpPr>
          <p:cNvPr id="1108" name="TextBox 1107">
            <a:extLst>
              <a:ext uri="{FF2B5EF4-FFF2-40B4-BE49-F238E27FC236}">
                <a16:creationId xmlns:a16="http://schemas.microsoft.com/office/drawing/2014/main" id="{DE0B047A-0D8D-4B02-4789-4E99C9DCAD4F}"/>
              </a:ext>
            </a:extLst>
          </p:cNvPr>
          <p:cNvSpPr txBox="1"/>
          <p:nvPr/>
        </p:nvSpPr>
        <p:spPr>
          <a:xfrm>
            <a:off x="1580591" y="2917264"/>
            <a:ext cx="319554" cy="307777"/>
          </a:xfrm>
          <a:prstGeom prst="rect">
            <a:avLst/>
          </a:prstGeom>
          <a:noFill/>
        </p:spPr>
        <p:txBody>
          <a:bodyPr wrap="square">
            <a:spAutoFit/>
          </a:bodyPr>
          <a:lstStyle/>
          <a:p>
            <a:r>
              <a:rPr lang="en-IN" b="1" dirty="0"/>
              <a:t>N</a:t>
            </a:r>
          </a:p>
        </p:txBody>
      </p:sp>
      <p:sp>
        <p:nvSpPr>
          <p:cNvPr id="5" name="Text Box 28">
            <a:extLst>
              <a:ext uri="{FF2B5EF4-FFF2-40B4-BE49-F238E27FC236}">
                <a16:creationId xmlns:a16="http://schemas.microsoft.com/office/drawing/2014/main" id="{A620F9B7-EA46-EC48-72E9-4F4A8785162D}"/>
              </a:ext>
            </a:extLst>
          </p:cNvPr>
          <p:cNvSpPr txBox="1">
            <a:spLocks noChangeArrowheads="1"/>
          </p:cNvSpPr>
          <p:nvPr/>
        </p:nvSpPr>
        <p:spPr bwMode="auto">
          <a:xfrm>
            <a:off x="5447080" y="4428821"/>
            <a:ext cx="1395321" cy="556108"/>
          </a:xfrm>
          <a:prstGeom prst="rect">
            <a:avLst/>
          </a:prstGeom>
          <a:ln w="31750">
            <a:solidFill>
              <a:srgbClr val="000000"/>
            </a:solidFill>
            <a:miter lim="800000"/>
            <a:headEnd/>
            <a:tailEnd/>
          </a:ln>
          <a:effectLst/>
        </p:spPr>
        <p:style>
          <a:lnRef idx="0">
            <a:scrgbClr r="0" g="0" b="0"/>
          </a:lnRef>
          <a:fillRef idx="1002">
            <a:schemeClr val="lt2"/>
          </a:fillRef>
          <a:effectRef idx="0">
            <a:scrgbClr r="0" g="0" b="0"/>
          </a:effectRef>
          <a:fontRef idx="major"/>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lang="en-US" b="1" dirty="0">
                <a:solidFill>
                  <a:schemeClr val="tx1"/>
                </a:solidFill>
                <a:latin typeface="Times New Roman" pitchFamily="18" charset="0"/>
                <a:cs typeface="Arial" pitchFamily="34" charset="0"/>
              </a:rPr>
              <a:t>Manually empty the bin </a:t>
            </a:r>
            <a:endParaRPr kumimoji="0" lang="en-US" b="1" i="0" u="none" strike="noStrike" cap="none" normalizeH="0" baseline="0" dirty="0">
              <a:ln>
                <a:noFill/>
              </a:ln>
              <a:solidFill>
                <a:schemeClr val="tx1"/>
              </a:solidFill>
              <a:effectLst/>
              <a:latin typeface="Arial" pitchFamily="34" charset="0"/>
              <a:cs typeface="Arial" pitchFamily="34" charset="0"/>
            </a:endParaRPr>
          </a:p>
        </p:txBody>
      </p:sp>
      <p:cxnSp>
        <p:nvCxnSpPr>
          <p:cNvPr id="10" name="Straight Arrow Connector 9">
            <a:extLst>
              <a:ext uri="{FF2B5EF4-FFF2-40B4-BE49-F238E27FC236}">
                <a16:creationId xmlns:a16="http://schemas.microsoft.com/office/drawing/2014/main" id="{82229D5C-ECD2-E4B2-B5EB-DE04A33664F1}"/>
              </a:ext>
            </a:extLst>
          </p:cNvPr>
          <p:cNvCxnSpPr>
            <a:cxnSpLocks/>
            <a:stCxn id="32" idx="1"/>
            <a:endCxn id="5" idx="3"/>
          </p:cNvCxnSpPr>
          <p:nvPr/>
        </p:nvCxnSpPr>
        <p:spPr>
          <a:xfrm flipH="1" flipV="1">
            <a:off x="6842401" y="4706875"/>
            <a:ext cx="319454" cy="10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BE170343-56AA-6A2E-C22B-F591F93D303B}"/>
              </a:ext>
            </a:extLst>
          </p:cNvPr>
          <p:cNvCxnSpPr>
            <a:cxnSpLocks/>
          </p:cNvCxnSpPr>
          <p:nvPr/>
        </p:nvCxnSpPr>
        <p:spPr>
          <a:xfrm>
            <a:off x="107503" y="732554"/>
            <a:ext cx="869739" cy="2133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 name="Slide Number Placeholder 3">
            <a:extLst>
              <a:ext uri="{FF2B5EF4-FFF2-40B4-BE49-F238E27FC236}">
                <a16:creationId xmlns:a16="http://schemas.microsoft.com/office/drawing/2014/main" id="{92671F7D-38F3-2AF7-984B-C2F68E779BF1}"/>
              </a:ext>
            </a:extLst>
          </p:cNvPr>
          <p:cNvSpPr>
            <a:spLocks noGrp="1"/>
          </p:cNvSpPr>
          <p:nvPr>
            <p:ph type="sldNum" sz="quarter" idx="12"/>
          </p:nvPr>
        </p:nvSpPr>
        <p:spPr/>
        <p:txBody>
          <a:bodyPr/>
          <a:lstStyle/>
          <a:p>
            <a:fld id="{D38EA4BD-646F-4C6A-8AC4-91B811B5B748}" type="slidenum">
              <a:rPr lang="en-US" smtClean="0"/>
              <a:pPr/>
              <a:t>17</a:t>
            </a:fld>
            <a:endParaRPr lang="en-US"/>
          </a:p>
        </p:txBody>
      </p:sp>
      <p:sp>
        <p:nvSpPr>
          <p:cNvPr id="8" name="TextBox 7">
            <a:extLst>
              <a:ext uri="{FF2B5EF4-FFF2-40B4-BE49-F238E27FC236}">
                <a16:creationId xmlns:a16="http://schemas.microsoft.com/office/drawing/2014/main" id="{417C6D91-8B11-0C71-6EC8-33DA4FDBD8AB}"/>
              </a:ext>
            </a:extLst>
          </p:cNvPr>
          <p:cNvSpPr txBox="1"/>
          <p:nvPr/>
        </p:nvSpPr>
        <p:spPr>
          <a:xfrm>
            <a:off x="827584" y="4831040"/>
            <a:ext cx="1656223" cy="307777"/>
          </a:xfrm>
          <a:prstGeom prst="rect">
            <a:avLst/>
          </a:prstGeom>
          <a:noFill/>
        </p:spPr>
        <p:txBody>
          <a:bodyPr wrap="none" rtlCol="0">
            <a:spAutoFit/>
          </a:bodyPr>
          <a:lstStyle/>
          <a:p>
            <a:r>
              <a:rPr lang="en-IN" dirty="0"/>
              <a:t>Fig 12: Flow chart</a:t>
            </a:r>
          </a:p>
        </p:txBody>
      </p:sp>
      <p:sp>
        <p:nvSpPr>
          <p:cNvPr id="25" name="Text Box 28">
            <a:extLst>
              <a:ext uri="{FF2B5EF4-FFF2-40B4-BE49-F238E27FC236}">
                <a16:creationId xmlns:a16="http://schemas.microsoft.com/office/drawing/2014/main" id="{BE32E4B3-2A98-8952-5C9C-9356FC2B499B}"/>
              </a:ext>
            </a:extLst>
          </p:cNvPr>
          <p:cNvSpPr txBox="1">
            <a:spLocks noChangeArrowheads="1"/>
          </p:cNvSpPr>
          <p:nvPr/>
        </p:nvSpPr>
        <p:spPr bwMode="auto">
          <a:xfrm>
            <a:off x="874893" y="3202016"/>
            <a:ext cx="1395320" cy="827357"/>
          </a:xfrm>
          <a:prstGeom prst="rect">
            <a:avLst/>
          </a:prstGeom>
          <a:ln w="31750">
            <a:solidFill>
              <a:srgbClr val="000000"/>
            </a:solidFill>
            <a:miter lim="800000"/>
            <a:headEnd/>
            <a:tailEnd/>
          </a:ln>
          <a:effectLst/>
        </p:spPr>
        <p:style>
          <a:lnRef idx="0">
            <a:scrgbClr r="0" g="0" b="0"/>
          </a:lnRef>
          <a:fillRef idx="1002">
            <a:schemeClr val="lt2"/>
          </a:fillRef>
          <a:effectRef idx="0">
            <a:scrgbClr r="0" g="0" b="0"/>
          </a:effectRef>
          <a:fontRef idx="major"/>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200000"/>
              </a:lnSpc>
              <a:spcBef>
                <a:spcPct val="0"/>
              </a:spcBef>
              <a:spcAft>
                <a:spcPts val="1000"/>
              </a:spcAft>
              <a:buClrTx/>
              <a:buSzTx/>
              <a:buFontTx/>
              <a:buNone/>
              <a:tabLst/>
            </a:pPr>
            <a:r>
              <a:rPr kumimoji="0" lang="en-US" sz="1800" b="1" i="0" u="none" strike="noStrike" cap="none" normalizeH="0" baseline="0" dirty="0">
                <a:ln>
                  <a:noFill/>
                </a:ln>
                <a:solidFill>
                  <a:schemeClr val="tx1"/>
                </a:solidFill>
                <a:effectLst/>
                <a:latin typeface="Times New Roman" pitchFamily="18" charset="0"/>
                <a:cs typeface="Arial" pitchFamily="34" charset="0"/>
              </a:rPr>
              <a:t>D</a:t>
            </a:r>
            <a:r>
              <a:rPr lang="en-US" sz="1800" b="1" dirty="0">
                <a:solidFill>
                  <a:schemeClr val="tx1"/>
                </a:solidFill>
                <a:latin typeface="Times New Roman" pitchFamily="18" charset="0"/>
                <a:cs typeface="Arial" pitchFamily="34" charset="0"/>
              </a:rPr>
              <a:t>ry Waste</a:t>
            </a:r>
            <a:endParaRPr kumimoji="0" lang="en-US" sz="1800" b="1" i="0" u="none" strike="noStrike" cap="none" normalizeH="0" baseline="0" dirty="0">
              <a:ln>
                <a:noFill/>
              </a:ln>
              <a:solidFill>
                <a:schemeClr val="tx1"/>
              </a:solidFill>
              <a:effectLst/>
              <a:latin typeface="Arial" pitchFamily="34" charset="0"/>
              <a:cs typeface="Arial" pitchFamily="34" charset="0"/>
            </a:endParaRPr>
          </a:p>
        </p:txBody>
      </p:sp>
      <p:cxnSp>
        <p:nvCxnSpPr>
          <p:cNvPr id="12" name="Straight Connector 11">
            <a:extLst>
              <a:ext uri="{FF2B5EF4-FFF2-40B4-BE49-F238E27FC236}">
                <a16:creationId xmlns:a16="http://schemas.microsoft.com/office/drawing/2014/main" id="{055E1789-103B-032E-32AC-EF1D5BBB437A}"/>
              </a:ext>
            </a:extLst>
          </p:cNvPr>
          <p:cNvCxnSpPr>
            <a:cxnSpLocks/>
            <a:stCxn id="5" idx="1"/>
          </p:cNvCxnSpPr>
          <p:nvPr/>
        </p:nvCxnSpPr>
        <p:spPr>
          <a:xfrm flipH="1">
            <a:off x="107504" y="4706875"/>
            <a:ext cx="5339576" cy="0"/>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90B091B5-2CAC-D273-C777-69E459159768}"/>
              </a:ext>
            </a:extLst>
          </p:cNvPr>
          <p:cNvCxnSpPr>
            <a:cxnSpLocks/>
          </p:cNvCxnSpPr>
          <p:nvPr/>
        </p:nvCxnSpPr>
        <p:spPr>
          <a:xfrm flipV="1">
            <a:off x="107504" y="699542"/>
            <a:ext cx="0" cy="4007333"/>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A9655DFF-9CB3-824D-A6F5-AA7AA365DF75}"/>
              </a:ext>
            </a:extLst>
          </p:cNvPr>
          <p:cNvCxnSpPr>
            <a:stCxn id="31" idx="3"/>
          </p:cNvCxnSpPr>
          <p:nvPr/>
        </p:nvCxnSpPr>
        <p:spPr>
          <a:xfrm flipV="1">
            <a:off x="6543385" y="3615694"/>
            <a:ext cx="404879" cy="4"/>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AF37C30B-D83E-2568-E147-982B989D0656}"/>
              </a:ext>
            </a:extLst>
          </p:cNvPr>
          <p:cNvCxnSpPr>
            <a:cxnSpLocks/>
          </p:cNvCxnSpPr>
          <p:nvPr/>
        </p:nvCxnSpPr>
        <p:spPr>
          <a:xfrm>
            <a:off x="6913399" y="2673953"/>
            <a:ext cx="12446" cy="941741"/>
          </a:xfrm>
          <a:prstGeom prst="line">
            <a:avLst/>
          </a:prstGeom>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56A37027-1714-CB83-FD2C-2645CEC40B77}"/>
              </a:ext>
            </a:extLst>
          </p:cNvPr>
          <p:cNvCxnSpPr/>
          <p:nvPr/>
        </p:nvCxnSpPr>
        <p:spPr>
          <a:xfrm>
            <a:off x="6913399" y="2673953"/>
            <a:ext cx="22509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138907"/>
            <a:ext cx="8229600" cy="857250"/>
          </a:xfrm>
        </p:spPr>
        <p:txBody>
          <a:bodyPr>
            <a:normAutofit/>
          </a:bodyPr>
          <a:lstStyle/>
          <a:p>
            <a:pPr algn="l">
              <a:lnSpc>
                <a:spcPct val="150000"/>
              </a:lnSpc>
              <a:spcAft>
                <a:spcPts val="600"/>
              </a:spcAft>
            </a:pPr>
            <a:r>
              <a:rPr lang="en-US" sz="2800" dirty="0">
                <a:solidFill>
                  <a:srgbClr val="0070C0"/>
                </a:solidFill>
                <a:latin typeface="Algerian" pitchFamily="82" charset="0"/>
              </a:rPr>
              <a:t>Methodology</a:t>
            </a:r>
          </a:p>
        </p:txBody>
      </p:sp>
      <p:sp>
        <p:nvSpPr>
          <p:cNvPr id="5" name="TextBox 4"/>
          <p:cNvSpPr txBox="1"/>
          <p:nvPr/>
        </p:nvSpPr>
        <p:spPr>
          <a:xfrm>
            <a:off x="142860" y="953927"/>
            <a:ext cx="9182856" cy="1415772"/>
          </a:xfrm>
          <a:prstGeom prst="rect">
            <a:avLst/>
          </a:prstGeom>
          <a:noFill/>
        </p:spPr>
        <p:txBody>
          <a:bodyPr wrap="square" rtlCol="0">
            <a:spAutoFit/>
          </a:bodyPr>
          <a:lstStyle/>
          <a:p>
            <a:pPr marL="285750" indent="-285750">
              <a:buFont typeface="Wingdings" panose="05000000000000000000" pitchFamily="2" charset="2"/>
              <a:buChar char="Ø"/>
            </a:pPr>
            <a:r>
              <a:rPr lang="en-US" sz="1800" dirty="0">
                <a:latin typeface="+mn-lt"/>
              </a:rPr>
              <a:t>The Automatic Waste Segregator System is driven by the Microcontroller Arduino UNO. All the components that are connected to Arduino UNO are programmed using the Arduino IDE. The program is written in Embedded C language and it reads the input/output pins of the components.</a:t>
            </a:r>
          </a:p>
          <a:p>
            <a:pPr marL="285750" indent="-285750">
              <a:buFont typeface="Wingdings" panose="05000000000000000000" pitchFamily="2" charset="2"/>
              <a:buChar char="Ø"/>
            </a:pPr>
            <a:endParaRPr lang="en-US" dirty="0">
              <a:latin typeface="+mn-lt"/>
            </a:endParaRPr>
          </a:p>
        </p:txBody>
      </p:sp>
      <p:sp>
        <p:nvSpPr>
          <p:cNvPr id="6" name="Rectangle 5"/>
          <p:cNvSpPr/>
          <p:nvPr/>
        </p:nvSpPr>
        <p:spPr>
          <a:xfrm>
            <a:off x="124089" y="2605469"/>
            <a:ext cx="8858280" cy="369332"/>
          </a:xfrm>
          <a:prstGeom prst="rect">
            <a:avLst/>
          </a:prstGeom>
        </p:spPr>
        <p:txBody>
          <a:bodyPr wrap="square">
            <a:spAutoFit/>
          </a:bodyPr>
          <a:lstStyle/>
          <a:p>
            <a:pPr>
              <a:buFont typeface="Wingdings" pitchFamily="2" charset="2"/>
              <a:buChar char="Ø"/>
            </a:pPr>
            <a:r>
              <a:rPr lang="en-US" sz="1800" dirty="0">
                <a:latin typeface="Times" charset="0"/>
                <a:cs typeface="Times" charset="0"/>
              </a:rPr>
              <a:t>  </a:t>
            </a:r>
            <a:r>
              <a:rPr lang="en-US" sz="1800" dirty="0">
                <a:latin typeface="+mn-lt"/>
                <a:cs typeface="Times" charset="0"/>
              </a:rPr>
              <a:t>In the presence of waste moisture sensor checks whether the waste is dry or wet.</a:t>
            </a:r>
            <a:endParaRPr lang="en-US" sz="1800" dirty="0">
              <a:latin typeface="+mn-lt"/>
            </a:endParaRPr>
          </a:p>
        </p:txBody>
      </p:sp>
      <p:sp>
        <p:nvSpPr>
          <p:cNvPr id="7" name="Rectangle 6"/>
          <p:cNvSpPr/>
          <p:nvPr/>
        </p:nvSpPr>
        <p:spPr>
          <a:xfrm>
            <a:off x="124089" y="3060888"/>
            <a:ext cx="8858280" cy="646331"/>
          </a:xfrm>
          <a:prstGeom prst="rect">
            <a:avLst/>
          </a:prstGeom>
        </p:spPr>
        <p:txBody>
          <a:bodyPr wrap="square">
            <a:spAutoFit/>
          </a:bodyPr>
          <a:lstStyle/>
          <a:p>
            <a:pPr marL="285750" indent="-285750">
              <a:buFont typeface="Wingdings" panose="05000000000000000000" pitchFamily="2" charset="2"/>
              <a:buChar char="Ø"/>
            </a:pPr>
            <a:r>
              <a:rPr lang="en-US" sz="1800" dirty="0">
                <a:latin typeface="+mn-lt"/>
              </a:rPr>
              <a:t>Based on the output given by moisture sensor the waste is dumped in respective slots by servo motor.</a:t>
            </a:r>
          </a:p>
        </p:txBody>
      </p:sp>
      <p:sp>
        <p:nvSpPr>
          <p:cNvPr id="8" name="Rectangle 7"/>
          <p:cNvSpPr/>
          <p:nvPr/>
        </p:nvSpPr>
        <p:spPr>
          <a:xfrm>
            <a:off x="92219" y="3639455"/>
            <a:ext cx="8336344" cy="923330"/>
          </a:xfrm>
          <a:prstGeom prst="rect">
            <a:avLst/>
          </a:prstGeom>
        </p:spPr>
        <p:txBody>
          <a:bodyPr wrap="square">
            <a:spAutoFit/>
          </a:bodyPr>
          <a:lstStyle/>
          <a:p>
            <a:pPr>
              <a:buFont typeface="Wingdings" pitchFamily="2" charset="2"/>
              <a:buChar char="Ø"/>
            </a:pPr>
            <a:r>
              <a:rPr lang="en-US" sz="1800" dirty="0">
                <a:latin typeface="+mn-lt"/>
              </a:rPr>
              <a:t> Ultrasonic sensors are present in each slots which measures the level of bin.</a:t>
            </a:r>
          </a:p>
          <a:p>
            <a:pPr lvl="1">
              <a:buFont typeface="Wingdings" pitchFamily="2" charset="2"/>
              <a:buChar char="Ø"/>
            </a:pPr>
            <a:r>
              <a:rPr lang="en-US" sz="1800" dirty="0">
                <a:latin typeface="+mn-lt"/>
              </a:rPr>
              <a:t> In case the bin  is full ultrasonic sensor detects it and LCD displays the bin is full and </a:t>
            </a:r>
          </a:p>
          <a:p>
            <a:pPr lvl="1"/>
            <a:r>
              <a:rPr lang="en-US" sz="1800" dirty="0">
                <a:latin typeface="+mn-lt"/>
              </a:rPr>
              <a:t>    buzzer buzzes. </a:t>
            </a:r>
          </a:p>
        </p:txBody>
      </p:sp>
      <p:sp>
        <p:nvSpPr>
          <p:cNvPr id="4" name="Rectangle 3">
            <a:extLst>
              <a:ext uri="{FF2B5EF4-FFF2-40B4-BE49-F238E27FC236}">
                <a16:creationId xmlns:a16="http://schemas.microsoft.com/office/drawing/2014/main" id="{E4EFB0FC-7AA2-1C9D-3A51-17EA3585FE52}"/>
              </a:ext>
            </a:extLst>
          </p:cNvPr>
          <p:cNvSpPr/>
          <p:nvPr/>
        </p:nvSpPr>
        <p:spPr>
          <a:xfrm>
            <a:off x="142860" y="2112025"/>
            <a:ext cx="8858280" cy="369332"/>
          </a:xfrm>
          <a:prstGeom prst="rect">
            <a:avLst/>
          </a:prstGeom>
        </p:spPr>
        <p:txBody>
          <a:bodyPr wrap="square">
            <a:spAutoFit/>
          </a:bodyPr>
          <a:lstStyle/>
          <a:p>
            <a:pPr>
              <a:buFont typeface="Wingdings" pitchFamily="2" charset="2"/>
              <a:buChar char="Ø"/>
            </a:pPr>
            <a:r>
              <a:rPr lang="en-US" sz="1800" dirty="0">
                <a:latin typeface="+mn-lt"/>
              </a:rPr>
              <a:t> Firstly the waste is being dumped in the bin and the IR sensor senses  the presence of waste. </a:t>
            </a:r>
            <a:endParaRPr lang="en-US" dirty="0">
              <a:latin typeface="+mn-lt"/>
            </a:endParaRPr>
          </a:p>
        </p:txBody>
      </p:sp>
      <p:sp>
        <p:nvSpPr>
          <p:cNvPr id="3" name="Slide Number Placeholder 2">
            <a:extLst>
              <a:ext uri="{FF2B5EF4-FFF2-40B4-BE49-F238E27FC236}">
                <a16:creationId xmlns:a16="http://schemas.microsoft.com/office/drawing/2014/main" id="{3AC01882-654F-58E1-0178-CD8C3586E431}"/>
              </a:ext>
            </a:extLst>
          </p:cNvPr>
          <p:cNvSpPr>
            <a:spLocks noGrp="1"/>
          </p:cNvSpPr>
          <p:nvPr>
            <p:ph type="sldNum" sz="quarter" idx="12"/>
          </p:nvPr>
        </p:nvSpPr>
        <p:spPr/>
        <p:txBody>
          <a:bodyPr/>
          <a:lstStyle/>
          <a:p>
            <a:fld id="{D38EA4BD-646F-4C6A-8AC4-91B811B5B748}" type="slidenum">
              <a:rPr lang="en-US" smtClean="0"/>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072EBEB-E9B7-6E3B-7B03-167D5D891433}"/>
              </a:ext>
            </a:extLst>
          </p:cNvPr>
          <p:cNvSpPr txBox="1">
            <a:spLocks/>
          </p:cNvSpPr>
          <p:nvPr/>
        </p:nvSpPr>
        <p:spPr>
          <a:xfrm>
            <a:off x="323528" y="195486"/>
            <a:ext cx="2846690" cy="85725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50000"/>
              </a:lnSpc>
              <a:spcAft>
                <a:spcPts val="600"/>
              </a:spcAft>
              <a:buClrTx/>
              <a:buFontTx/>
            </a:pPr>
            <a:r>
              <a:rPr lang="en-US" sz="2800" dirty="0">
                <a:solidFill>
                  <a:srgbClr val="0070C0"/>
                </a:solidFill>
                <a:latin typeface="Algerian" panose="04020705040A02060702" pitchFamily="82" charset="0"/>
              </a:rPr>
              <a:t>Application</a:t>
            </a:r>
          </a:p>
        </p:txBody>
      </p:sp>
      <p:sp>
        <p:nvSpPr>
          <p:cNvPr id="4" name="TextBox 3">
            <a:extLst>
              <a:ext uri="{FF2B5EF4-FFF2-40B4-BE49-F238E27FC236}">
                <a16:creationId xmlns:a16="http://schemas.microsoft.com/office/drawing/2014/main" id="{43C30897-741C-B7F4-36B0-FAEDD9A0E052}"/>
              </a:ext>
            </a:extLst>
          </p:cNvPr>
          <p:cNvSpPr txBox="1"/>
          <p:nvPr/>
        </p:nvSpPr>
        <p:spPr>
          <a:xfrm>
            <a:off x="395536" y="843558"/>
            <a:ext cx="7992888" cy="3416320"/>
          </a:xfrm>
          <a:prstGeom prst="rect">
            <a:avLst/>
          </a:prstGeom>
          <a:noFill/>
        </p:spPr>
        <p:txBody>
          <a:bodyPr wrap="square" rtlCol="0">
            <a:spAutoFit/>
          </a:bodyPr>
          <a:lstStyle/>
          <a:p>
            <a:pPr marL="285750" indent="-285750" algn="l">
              <a:buFont typeface="Wingdings" panose="05000000000000000000" pitchFamily="2" charset="2"/>
              <a:buChar char="Ø"/>
            </a:pPr>
            <a:r>
              <a:rPr lang="en-US" sz="1800" b="1" i="0" dirty="0">
                <a:solidFill>
                  <a:schemeClr val="tx1"/>
                </a:solidFill>
                <a:effectLst/>
                <a:latin typeface="+mn-lt"/>
              </a:rPr>
              <a:t>Residential: </a:t>
            </a:r>
            <a:r>
              <a:rPr lang="en-US" sz="1800" i="0" dirty="0">
                <a:solidFill>
                  <a:schemeClr val="tx1"/>
                </a:solidFill>
                <a:effectLst/>
                <a:latin typeface="+mn-lt"/>
              </a:rPr>
              <a:t>Thi</a:t>
            </a:r>
            <a:r>
              <a:rPr lang="en-US" sz="1800" dirty="0">
                <a:solidFill>
                  <a:schemeClr val="tx1"/>
                </a:solidFill>
                <a:latin typeface="+mn-lt"/>
              </a:rPr>
              <a:t>s</a:t>
            </a:r>
            <a:r>
              <a:rPr lang="en-US" sz="1800" b="1" dirty="0">
                <a:solidFill>
                  <a:schemeClr val="tx1"/>
                </a:solidFill>
                <a:latin typeface="+mn-lt"/>
              </a:rPr>
              <a:t> </a:t>
            </a:r>
            <a:r>
              <a:rPr lang="en-US" sz="1800" b="0" i="0" dirty="0">
                <a:solidFill>
                  <a:schemeClr val="tx1"/>
                </a:solidFill>
                <a:effectLst/>
                <a:latin typeface="+mn-lt"/>
              </a:rPr>
              <a:t>systems can be used in residential areas to help residents sort their waste into different categories.</a:t>
            </a:r>
          </a:p>
          <a:p>
            <a:pPr marL="285750" indent="-285750" algn="l">
              <a:buFont typeface="Wingdings" panose="05000000000000000000" pitchFamily="2" charset="2"/>
              <a:buChar char="Ø"/>
            </a:pPr>
            <a:r>
              <a:rPr lang="en-US" sz="1800" b="1" i="0" dirty="0">
                <a:solidFill>
                  <a:schemeClr val="tx1"/>
                </a:solidFill>
                <a:effectLst/>
                <a:latin typeface="+mn-lt"/>
              </a:rPr>
              <a:t>Commercial: </a:t>
            </a:r>
            <a:r>
              <a:rPr lang="en-US" sz="1800" b="0" i="0" dirty="0">
                <a:solidFill>
                  <a:schemeClr val="tx1"/>
                </a:solidFill>
                <a:effectLst/>
                <a:latin typeface="+mn-lt"/>
              </a:rPr>
              <a:t>This systems can be used in commercial areas, such as restaurants, hotels, and offices, to help businesses sort their waste.</a:t>
            </a:r>
          </a:p>
          <a:p>
            <a:pPr marL="285750" indent="-285750" algn="l">
              <a:buFont typeface="Wingdings" panose="05000000000000000000" pitchFamily="2" charset="2"/>
              <a:buChar char="Ø"/>
            </a:pPr>
            <a:r>
              <a:rPr lang="en-US" sz="1800" b="1" i="0" dirty="0">
                <a:solidFill>
                  <a:schemeClr val="tx1"/>
                </a:solidFill>
                <a:effectLst/>
                <a:latin typeface="+mn-lt"/>
              </a:rPr>
              <a:t>Industrial: </a:t>
            </a:r>
            <a:r>
              <a:rPr lang="en-US" sz="1800" b="0" i="0" dirty="0">
                <a:solidFill>
                  <a:schemeClr val="tx1"/>
                </a:solidFill>
                <a:effectLst/>
                <a:latin typeface="+mn-lt"/>
              </a:rPr>
              <a:t>This systems can be used in industrial areas, such as factories and warehouses, to help businesses sort their waste.</a:t>
            </a:r>
          </a:p>
          <a:p>
            <a:pPr marL="285750" indent="-285750" algn="l">
              <a:buFont typeface="Wingdings" panose="05000000000000000000" pitchFamily="2" charset="2"/>
              <a:buChar char="Ø"/>
            </a:pPr>
            <a:r>
              <a:rPr lang="en-US" sz="1800" b="1" i="0" dirty="0">
                <a:solidFill>
                  <a:schemeClr val="tx1"/>
                </a:solidFill>
                <a:effectLst/>
                <a:latin typeface="+mn-lt"/>
              </a:rPr>
              <a:t>Municipal: </a:t>
            </a:r>
            <a:r>
              <a:rPr lang="en-US" sz="1800" i="0" dirty="0">
                <a:solidFill>
                  <a:schemeClr val="tx1"/>
                </a:solidFill>
                <a:effectLst/>
                <a:latin typeface="+mn-lt"/>
              </a:rPr>
              <a:t>This</a:t>
            </a:r>
            <a:r>
              <a:rPr lang="en-US" sz="1800" b="1" i="0" dirty="0">
                <a:solidFill>
                  <a:schemeClr val="tx1"/>
                </a:solidFill>
                <a:effectLst/>
                <a:latin typeface="+mn-lt"/>
              </a:rPr>
              <a:t> </a:t>
            </a:r>
            <a:r>
              <a:rPr lang="en-US" sz="1800" b="0" i="0" dirty="0">
                <a:solidFill>
                  <a:schemeClr val="tx1"/>
                </a:solidFill>
                <a:effectLst/>
                <a:latin typeface="+mn-lt"/>
              </a:rPr>
              <a:t>systems can be used by municipalities to help manage waste collection and disposal.</a:t>
            </a:r>
          </a:p>
          <a:p>
            <a:pPr algn="l"/>
            <a:r>
              <a:rPr lang="en-US" sz="1800" b="0" i="0" dirty="0">
                <a:solidFill>
                  <a:schemeClr val="tx1"/>
                </a:solidFill>
                <a:effectLst/>
                <a:latin typeface="+mn-lt"/>
              </a:rPr>
              <a:t> </a:t>
            </a:r>
          </a:p>
          <a:p>
            <a:pPr algn="l"/>
            <a:r>
              <a:rPr lang="en-US" sz="1800" b="0" i="0" dirty="0">
                <a:solidFill>
                  <a:schemeClr val="tx1"/>
                </a:solidFill>
                <a:effectLst/>
                <a:latin typeface="+mn-lt"/>
              </a:rPr>
              <a:t>When waste is properly segregated, it can be recycled or composted, which reduces the amount of waste that needs to be buried in landfills. Landfills are a major source of methane, a greenhouse gas that contributes to climate change.</a:t>
            </a:r>
          </a:p>
        </p:txBody>
      </p:sp>
      <p:sp>
        <p:nvSpPr>
          <p:cNvPr id="2" name="Slide Number Placeholder 1">
            <a:extLst>
              <a:ext uri="{FF2B5EF4-FFF2-40B4-BE49-F238E27FC236}">
                <a16:creationId xmlns:a16="http://schemas.microsoft.com/office/drawing/2014/main" id="{ADB10080-A1AD-3683-C528-F7C8E91C02AA}"/>
              </a:ext>
            </a:extLst>
          </p:cNvPr>
          <p:cNvSpPr>
            <a:spLocks noGrp="1"/>
          </p:cNvSpPr>
          <p:nvPr>
            <p:ph type="sldNum" sz="quarter" idx="12"/>
          </p:nvPr>
        </p:nvSpPr>
        <p:spPr/>
        <p:txBody>
          <a:bodyPr/>
          <a:lstStyle/>
          <a:p>
            <a:fld id="{D38EA4BD-646F-4C6A-8AC4-91B811B5B748}" type="slidenum">
              <a:rPr lang="en-US" smtClean="0"/>
              <a:pPr/>
              <a:t>19</a:t>
            </a:fld>
            <a:endParaRPr lang="en-US"/>
          </a:p>
        </p:txBody>
      </p:sp>
    </p:spTree>
    <p:extLst>
      <p:ext uri="{BB962C8B-B14F-4D97-AF65-F5344CB8AC3E}">
        <p14:creationId xmlns:p14="http://schemas.microsoft.com/office/powerpoint/2010/main" val="3379926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p:cNvSpPr txBox="1"/>
          <p:nvPr/>
        </p:nvSpPr>
        <p:spPr>
          <a:xfrm>
            <a:off x="2063959" y="236547"/>
            <a:ext cx="5016050" cy="523220"/>
          </a:xfrm>
          <a:prstGeom prst="rect">
            <a:avLst/>
          </a:prstGeom>
          <a:noFill/>
        </p:spPr>
        <p:txBody>
          <a:bodyPr wrap="square" rtlCol="0">
            <a:spAutoFit/>
          </a:bodyPr>
          <a:lstStyle/>
          <a:p>
            <a:r>
              <a:rPr lang="en-US" sz="2800" dirty="0">
                <a:solidFill>
                  <a:srgbClr val="0070C0"/>
                </a:solidFill>
                <a:latin typeface="Algerian" pitchFamily="82" charset="0"/>
                <a:ea typeface="Arial" pitchFamily="34" charset="0"/>
                <a:cs typeface="Arial" pitchFamily="34" charset="0"/>
              </a:rPr>
              <a:t> VISION OF THE DEPARTMENT</a:t>
            </a:r>
            <a:endParaRPr lang="en-US" sz="2800" dirty="0">
              <a:solidFill>
                <a:srgbClr val="0070C0"/>
              </a:solidFill>
            </a:endParaRPr>
          </a:p>
        </p:txBody>
      </p:sp>
      <p:sp>
        <p:nvSpPr>
          <p:cNvPr id="4" name="TextBox 3"/>
          <p:cNvSpPr txBox="1"/>
          <p:nvPr/>
        </p:nvSpPr>
        <p:spPr>
          <a:xfrm>
            <a:off x="285720" y="642925"/>
            <a:ext cx="8572560" cy="1138773"/>
          </a:xfrm>
          <a:prstGeom prst="rect">
            <a:avLst/>
          </a:prstGeom>
          <a:noFill/>
        </p:spPr>
        <p:txBody>
          <a:bodyPr wrap="square" rtlCol="0">
            <a:spAutoFit/>
          </a:bodyPr>
          <a:lstStyle/>
          <a:p>
            <a:pPr lvl="0"/>
            <a:r>
              <a:rPr lang="en-US" sz="1800" dirty="0">
                <a:latin typeface="Times" pitchFamily="18" charset="0"/>
                <a:ea typeface="Arial" pitchFamily="34" charset="0"/>
                <a:cs typeface="Arial" pitchFamily="34" charset="0"/>
              </a:rPr>
              <a:t>To</a:t>
            </a:r>
            <a:r>
              <a:rPr lang="en-US" sz="1800" dirty="0">
                <a:latin typeface="Times" pitchFamily="18" charset="0"/>
                <a:ea typeface="Times New Roman" pitchFamily="18" charset="0"/>
                <a:cs typeface="Arial" pitchFamily="34" charset="0"/>
              </a:rPr>
              <a:t> be in the forefront in providing quality technical education and research in Electronics &amp; Communication Engineering to produce skilled professionals to cater to the challenges of the society.</a:t>
            </a:r>
            <a:r>
              <a:rPr lang="en-US" dirty="0">
                <a:latin typeface="Times" pitchFamily="18" charset="0"/>
                <a:ea typeface="Times New Roman" pitchFamily="18" charset="0"/>
                <a:cs typeface="Arial" pitchFamily="34" charset="0"/>
              </a:rPr>
              <a:t> </a:t>
            </a:r>
          </a:p>
          <a:p>
            <a:endParaRPr lang="en-US" dirty="0"/>
          </a:p>
        </p:txBody>
      </p:sp>
      <p:sp>
        <p:nvSpPr>
          <p:cNvPr id="5" name="TextBox 4"/>
          <p:cNvSpPr txBox="1"/>
          <p:nvPr/>
        </p:nvSpPr>
        <p:spPr>
          <a:xfrm>
            <a:off x="2028256" y="1851670"/>
            <a:ext cx="5158926" cy="523220"/>
          </a:xfrm>
          <a:prstGeom prst="rect">
            <a:avLst/>
          </a:prstGeom>
          <a:noFill/>
        </p:spPr>
        <p:txBody>
          <a:bodyPr wrap="square" rtlCol="0">
            <a:spAutoFit/>
          </a:bodyPr>
          <a:lstStyle/>
          <a:p>
            <a:r>
              <a:rPr lang="en-US" dirty="0">
                <a:solidFill>
                  <a:srgbClr val="0070C0"/>
                </a:solidFill>
                <a:latin typeface="Arial" pitchFamily="34" charset="0"/>
                <a:cs typeface="Arial" pitchFamily="34" charset="0"/>
              </a:rPr>
              <a:t> </a:t>
            </a:r>
            <a:r>
              <a:rPr lang="en-US" sz="2800" dirty="0">
                <a:solidFill>
                  <a:srgbClr val="0070C0"/>
                </a:solidFill>
                <a:latin typeface="Algerian" pitchFamily="82" charset="0"/>
                <a:cs typeface="Arial" pitchFamily="34" charset="0"/>
              </a:rPr>
              <a:t>MISSION OF THE DEPARTMENT</a:t>
            </a:r>
            <a:endParaRPr lang="en-US" sz="2800" dirty="0">
              <a:solidFill>
                <a:srgbClr val="0070C0"/>
              </a:solidFill>
            </a:endParaRPr>
          </a:p>
        </p:txBody>
      </p:sp>
      <p:sp>
        <p:nvSpPr>
          <p:cNvPr id="6" name="TextBox 5"/>
          <p:cNvSpPr txBox="1"/>
          <p:nvPr/>
        </p:nvSpPr>
        <p:spPr>
          <a:xfrm>
            <a:off x="285720" y="2285999"/>
            <a:ext cx="8572528" cy="2585323"/>
          </a:xfrm>
          <a:prstGeom prst="rect">
            <a:avLst/>
          </a:prstGeom>
          <a:noFill/>
        </p:spPr>
        <p:txBody>
          <a:bodyPr wrap="square" rtlCol="0">
            <a:spAutoFit/>
          </a:bodyPr>
          <a:lstStyle/>
          <a:p>
            <a:pPr algn="just">
              <a:buNone/>
            </a:pPr>
            <a:r>
              <a:rPr lang="en-US" sz="1800" b="1" dirty="0">
                <a:latin typeface="Times" pitchFamily="18" charset="0"/>
              </a:rPr>
              <a:t>1. </a:t>
            </a:r>
            <a:r>
              <a:rPr lang="en-US" sz="1800" dirty="0">
                <a:latin typeface="Times" pitchFamily="18" charset="0"/>
              </a:rPr>
              <a:t>To facilitate the students with profound technical knowledge through effective teaching    </a:t>
            </a:r>
            <a:r>
              <a:rPr lang="en-US" sz="1800" dirty="0">
                <a:solidFill>
                  <a:schemeClr val="accent5">
                    <a:lumMod val="60000"/>
                    <a:lumOff val="40000"/>
                  </a:schemeClr>
                </a:solidFill>
                <a:latin typeface="Times" pitchFamily="18" charset="0"/>
              </a:rPr>
              <a:t>.....</a:t>
            </a:r>
            <a:r>
              <a:rPr lang="en-US" sz="1800" dirty="0">
                <a:latin typeface="Times" pitchFamily="18" charset="0"/>
              </a:rPr>
              <a:t>learning process for a successful career. </a:t>
            </a:r>
          </a:p>
          <a:p>
            <a:pPr algn="just">
              <a:buNone/>
            </a:pPr>
            <a:r>
              <a:rPr lang="en-US" sz="1800" b="1" dirty="0">
                <a:latin typeface="Times" pitchFamily="18" charset="0"/>
              </a:rPr>
              <a:t>2. </a:t>
            </a:r>
            <a:r>
              <a:rPr lang="en-US" sz="1800" dirty="0">
                <a:latin typeface="Times" pitchFamily="18" charset="0"/>
              </a:rPr>
              <a:t>To impart quality education to strengthen students to meet the industry standards and     </a:t>
            </a:r>
            <a:r>
              <a:rPr lang="en-US" sz="1800" dirty="0">
                <a:solidFill>
                  <a:schemeClr val="accent5">
                    <a:lumMod val="60000"/>
                    <a:lumOff val="40000"/>
                  </a:schemeClr>
                </a:solidFill>
                <a:latin typeface="Times" pitchFamily="18" charset="0"/>
              </a:rPr>
              <a:t>….</a:t>
            </a:r>
            <a:r>
              <a:rPr lang="en-US" sz="1800" dirty="0">
                <a:latin typeface="Times" pitchFamily="18" charset="0"/>
              </a:rPr>
              <a:t>face confidently the challenges in the </a:t>
            </a:r>
            <a:r>
              <a:rPr lang="en-US" sz="1800" dirty="0" err="1">
                <a:latin typeface="Times" pitchFamily="18" charset="0"/>
              </a:rPr>
              <a:t>programme</a:t>
            </a:r>
            <a:r>
              <a:rPr lang="en-US" sz="1800" dirty="0">
                <a:latin typeface="Times" pitchFamily="18" charset="0"/>
              </a:rPr>
              <a:t>. </a:t>
            </a:r>
          </a:p>
          <a:p>
            <a:pPr algn="just">
              <a:buNone/>
            </a:pPr>
            <a:r>
              <a:rPr lang="en-US" sz="1800" b="1" dirty="0">
                <a:latin typeface="Times" pitchFamily="18" charset="0"/>
              </a:rPr>
              <a:t>3. </a:t>
            </a:r>
            <a:r>
              <a:rPr lang="en-US" sz="1800" dirty="0">
                <a:latin typeface="Times" pitchFamily="18" charset="0"/>
              </a:rPr>
              <a:t>To develop the essence of innovation and research among students and faculty by </a:t>
            </a:r>
            <a:r>
              <a:rPr lang="en-US" sz="1800" dirty="0">
                <a:solidFill>
                  <a:schemeClr val="accent5">
                    <a:lumMod val="60000"/>
                    <a:lumOff val="40000"/>
                  </a:schemeClr>
                </a:solidFill>
                <a:latin typeface="Times" pitchFamily="18" charset="0"/>
              </a:rPr>
              <a:t>….</a:t>
            </a:r>
            <a:r>
              <a:rPr lang="en-US" sz="1800" dirty="0">
                <a:latin typeface="Times" pitchFamily="18" charset="0"/>
              </a:rPr>
              <a:t>providing infrastructure and a conducive environment. </a:t>
            </a:r>
          </a:p>
          <a:p>
            <a:pPr algn="just">
              <a:buNone/>
            </a:pPr>
            <a:r>
              <a:rPr lang="en-US" sz="1800" b="1" dirty="0">
                <a:latin typeface="Times" pitchFamily="18" charset="0"/>
              </a:rPr>
              <a:t>4. </a:t>
            </a:r>
            <a:r>
              <a:rPr lang="en-US" sz="1800" dirty="0">
                <a:latin typeface="Times" pitchFamily="18" charset="0"/>
              </a:rPr>
              <a:t>To inculcate the student community with ethical values, communication skills, </a:t>
            </a:r>
            <a:r>
              <a:rPr lang="en-US" sz="1800" dirty="0">
                <a:solidFill>
                  <a:schemeClr val="accent5">
                    <a:lumMod val="60000"/>
                    <a:lumOff val="40000"/>
                  </a:schemeClr>
                </a:solidFill>
                <a:latin typeface="Times" pitchFamily="18" charset="0"/>
              </a:rPr>
              <a:t>…..</a:t>
            </a:r>
            <a:r>
              <a:rPr lang="en-US" sz="1800" dirty="0">
                <a:latin typeface="Times" pitchFamily="18" charset="0"/>
              </a:rPr>
              <a:t>leadership qualities, entrepreneurial skills and lifelong learning to meet the societal   </a:t>
            </a:r>
            <a:r>
              <a:rPr lang="en-US" sz="1800" dirty="0">
                <a:solidFill>
                  <a:schemeClr val="accent5">
                    <a:lumMod val="60000"/>
                    <a:lumOff val="40000"/>
                  </a:schemeClr>
                </a:solidFill>
                <a:latin typeface="Times" pitchFamily="18" charset="0"/>
              </a:rPr>
              <a:t>….</a:t>
            </a:r>
            <a:r>
              <a:rPr lang="en-US" sz="1800" dirty="0">
                <a:latin typeface="Times" pitchFamily="18" charset="0"/>
              </a:rPr>
              <a:t>needs.</a:t>
            </a:r>
          </a:p>
        </p:txBody>
      </p:sp>
      <p:grpSp>
        <p:nvGrpSpPr>
          <p:cNvPr id="13" name="Google Shape;3033;p60">
            <a:extLst>
              <a:ext uri="{FF2B5EF4-FFF2-40B4-BE49-F238E27FC236}">
                <a16:creationId xmlns:a16="http://schemas.microsoft.com/office/drawing/2014/main" id="{C3944F67-925C-119F-C2B8-C2EF07348E49}"/>
              </a:ext>
            </a:extLst>
          </p:cNvPr>
          <p:cNvGrpSpPr/>
          <p:nvPr/>
        </p:nvGrpSpPr>
        <p:grpSpPr>
          <a:xfrm>
            <a:off x="8286189" y="1544857"/>
            <a:ext cx="419659" cy="477917"/>
            <a:chOff x="5498975" y="1268363"/>
            <a:chExt cx="419659" cy="477917"/>
          </a:xfrm>
        </p:grpSpPr>
        <p:sp>
          <p:nvSpPr>
            <p:cNvPr id="14" name="Google Shape;3034;p60">
              <a:extLst>
                <a:ext uri="{FF2B5EF4-FFF2-40B4-BE49-F238E27FC236}">
                  <a16:creationId xmlns:a16="http://schemas.microsoft.com/office/drawing/2014/main" id="{5B59F355-12CD-9A39-0E04-143000D662EA}"/>
                </a:ext>
              </a:extLst>
            </p:cNvPr>
            <p:cNvSpPr/>
            <p:nvPr/>
          </p:nvSpPr>
          <p:spPr>
            <a:xfrm>
              <a:off x="5498975" y="1268363"/>
              <a:ext cx="419659" cy="477917"/>
            </a:xfrm>
            <a:custGeom>
              <a:avLst/>
              <a:gdLst/>
              <a:ahLst/>
              <a:cxnLst/>
              <a:rect l="l" t="t" r="r" b="b"/>
              <a:pathLst>
                <a:path w="13413" h="15275" extrusionOk="0">
                  <a:moveTo>
                    <a:pt x="63" y="3788"/>
                  </a:moveTo>
                  <a:lnTo>
                    <a:pt x="1" y="3809"/>
                  </a:lnTo>
                  <a:lnTo>
                    <a:pt x="1" y="11467"/>
                  </a:lnTo>
                  <a:lnTo>
                    <a:pt x="6696" y="15275"/>
                  </a:lnTo>
                  <a:lnTo>
                    <a:pt x="13329" y="11488"/>
                  </a:lnTo>
                  <a:lnTo>
                    <a:pt x="13413" y="11467"/>
                  </a:lnTo>
                  <a:lnTo>
                    <a:pt x="13413" y="3809"/>
                  </a:lnTo>
                  <a:lnTo>
                    <a:pt x="6696" y="1"/>
                  </a:lnTo>
                  <a:close/>
                  <a:moveTo>
                    <a:pt x="13141" y="11300"/>
                  </a:moveTo>
                  <a:lnTo>
                    <a:pt x="6696" y="14982"/>
                  </a:lnTo>
                  <a:lnTo>
                    <a:pt x="252" y="11320"/>
                  </a:lnTo>
                  <a:lnTo>
                    <a:pt x="252" y="3976"/>
                  </a:lnTo>
                  <a:lnTo>
                    <a:pt x="6696" y="315"/>
                  </a:lnTo>
                  <a:lnTo>
                    <a:pt x="13141" y="3976"/>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035;p60">
              <a:extLst>
                <a:ext uri="{FF2B5EF4-FFF2-40B4-BE49-F238E27FC236}">
                  <a16:creationId xmlns:a16="http://schemas.microsoft.com/office/drawing/2014/main" id="{7B3CECDD-E553-29D7-E7FF-9182F1C94451}"/>
                </a:ext>
              </a:extLst>
            </p:cNvPr>
            <p:cNvSpPr/>
            <p:nvPr/>
          </p:nvSpPr>
          <p:spPr>
            <a:xfrm>
              <a:off x="5588673" y="1370481"/>
              <a:ext cx="240288" cy="273672"/>
            </a:xfrm>
            <a:custGeom>
              <a:avLst/>
              <a:gdLst/>
              <a:ahLst/>
              <a:cxnLst/>
              <a:rect l="l" t="t" r="r" b="b"/>
              <a:pathLst>
                <a:path w="7680" h="8747" extrusionOk="0">
                  <a:moveTo>
                    <a:pt x="3829" y="1"/>
                  </a:moveTo>
                  <a:lnTo>
                    <a:pt x="0" y="2177"/>
                  </a:lnTo>
                  <a:lnTo>
                    <a:pt x="0" y="6571"/>
                  </a:lnTo>
                  <a:lnTo>
                    <a:pt x="3829" y="8747"/>
                  </a:lnTo>
                  <a:lnTo>
                    <a:pt x="7679" y="6571"/>
                  </a:lnTo>
                  <a:lnTo>
                    <a:pt x="7679" y="2177"/>
                  </a:lnTo>
                  <a:lnTo>
                    <a:pt x="3829" y="1"/>
                  </a:ln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3033;p60">
            <a:extLst>
              <a:ext uri="{FF2B5EF4-FFF2-40B4-BE49-F238E27FC236}">
                <a16:creationId xmlns:a16="http://schemas.microsoft.com/office/drawing/2014/main" id="{A0D72A62-C0E9-DB90-0684-1E7C40D05208}"/>
              </a:ext>
            </a:extLst>
          </p:cNvPr>
          <p:cNvGrpSpPr/>
          <p:nvPr/>
        </p:nvGrpSpPr>
        <p:grpSpPr>
          <a:xfrm>
            <a:off x="317995" y="1544857"/>
            <a:ext cx="419659" cy="477917"/>
            <a:chOff x="5498975" y="1268363"/>
            <a:chExt cx="419659" cy="477917"/>
          </a:xfrm>
        </p:grpSpPr>
        <p:sp>
          <p:nvSpPr>
            <p:cNvPr id="8" name="Google Shape;3034;p60">
              <a:extLst>
                <a:ext uri="{FF2B5EF4-FFF2-40B4-BE49-F238E27FC236}">
                  <a16:creationId xmlns:a16="http://schemas.microsoft.com/office/drawing/2014/main" id="{85C52974-E933-6731-C80B-9DE5BF9EEB9F}"/>
                </a:ext>
              </a:extLst>
            </p:cNvPr>
            <p:cNvSpPr/>
            <p:nvPr/>
          </p:nvSpPr>
          <p:spPr>
            <a:xfrm>
              <a:off x="5498975" y="1268363"/>
              <a:ext cx="419659" cy="477917"/>
            </a:xfrm>
            <a:custGeom>
              <a:avLst/>
              <a:gdLst/>
              <a:ahLst/>
              <a:cxnLst/>
              <a:rect l="l" t="t" r="r" b="b"/>
              <a:pathLst>
                <a:path w="13413" h="15275" extrusionOk="0">
                  <a:moveTo>
                    <a:pt x="63" y="3788"/>
                  </a:moveTo>
                  <a:lnTo>
                    <a:pt x="1" y="3809"/>
                  </a:lnTo>
                  <a:lnTo>
                    <a:pt x="1" y="11467"/>
                  </a:lnTo>
                  <a:lnTo>
                    <a:pt x="6696" y="15275"/>
                  </a:lnTo>
                  <a:lnTo>
                    <a:pt x="13329" y="11488"/>
                  </a:lnTo>
                  <a:lnTo>
                    <a:pt x="13413" y="11467"/>
                  </a:lnTo>
                  <a:lnTo>
                    <a:pt x="13413" y="3809"/>
                  </a:lnTo>
                  <a:lnTo>
                    <a:pt x="6696" y="1"/>
                  </a:lnTo>
                  <a:close/>
                  <a:moveTo>
                    <a:pt x="13141" y="11300"/>
                  </a:moveTo>
                  <a:lnTo>
                    <a:pt x="6696" y="14982"/>
                  </a:lnTo>
                  <a:lnTo>
                    <a:pt x="252" y="11320"/>
                  </a:lnTo>
                  <a:lnTo>
                    <a:pt x="252" y="3976"/>
                  </a:lnTo>
                  <a:lnTo>
                    <a:pt x="6696" y="315"/>
                  </a:lnTo>
                  <a:lnTo>
                    <a:pt x="13141" y="3976"/>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035;p60">
              <a:extLst>
                <a:ext uri="{FF2B5EF4-FFF2-40B4-BE49-F238E27FC236}">
                  <a16:creationId xmlns:a16="http://schemas.microsoft.com/office/drawing/2014/main" id="{76BEE625-8A5D-1C42-E58B-CECC23910BC0}"/>
                </a:ext>
              </a:extLst>
            </p:cNvPr>
            <p:cNvSpPr/>
            <p:nvPr/>
          </p:nvSpPr>
          <p:spPr>
            <a:xfrm>
              <a:off x="5588673" y="1370481"/>
              <a:ext cx="240288" cy="273672"/>
            </a:xfrm>
            <a:custGeom>
              <a:avLst/>
              <a:gdLst/>
              <a:ahLst/>
              <a:cxnLst/>
              <a:rect l="l" t="t" r="r" b="b"/>
              <a:pathLst>
                <a:path w="7680" h="8747" extrusionOk="0">
                  <a:moveTo>
                    <a:pt x="3829" y="1"/>
                  </a:moveTo>
                  <a:lnTo>
                    <a:pt x="0" y="2177"/>
                  </a:lnTo>
                  <a:lnTo>
                    <a:pt x="0" y="6571"/>
                  </a:lnTo>
                  <a:lnTo>
                    <a:pt x="3829" y="8747"/>
                  </a:lnTo>
                  <a:lnTo>
                    <a:pt x="7679" y="6571"/>
                  </a:lnTo>
                  <a:lnTo>
                    <a:pt x="7679" y="2177"/>
                  </a:lnTo>
                  <a:lnTo>
                    <a:pt x="3829" y="1"/>
                  </a:ln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Slide Number Placeholder 9">
            <a:extLst>
              <a:ext uri="{FF2B5EF4-FFF2-40B4-BE49-F238E27FC236}">
                <a16:creationId xmlns:a16="http://schemas.microsoft.com/office/drawing/2014/main" id="{A24160BD-21CD-3BE1-AD71-65AFF030B2D5}"/>
              </a:ext>
            </a:extLst>
          </p:cNvPr>
          <p:cNvSpPr>
            <a:spLocks noGrp="1"/>
          </p:cNvSpPr>
          <p:nvPr>
            <p:ph type="sldNum" sz="quarter" idx="12"/>
          </p:nvPr>
        </p:nvSpPr>
        <p:spPr/>
        <p:txBody>
          <a:bodyPr/>
          <a:lstStyle/>
          <a:p>
            <a:fld id="{D38EA4BD-646F-4C6A-8AC4-91B811B5B748}" type="slidenum">
              <a:rPr lang="en-US" smtClean="0"/>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49FCA5-5A0A-33F2-2F97-5B31F3137693}"/>
              </a:ext>
            </a:extLst>
          </p:cNvPr>
          <p:cNvSpPr>
            <a:spLocks noGrp="1"/>
          </p:cNvSpPr>
          <p:nvPr>
            <p:ph type="sldNum" sz="quarter" idx="12"/>
          </p:nvPr>
        </p:nvSpPr>
        <p:spPr/>
        <p:txBody>
          <a:bodyPr/>
          <a:lstStyle/>
          <a:p>
            <a:fld id="{D38EA4BD-646F-4C6A-8AC4-91B811B5B748}" type="slidenum">
              <a:rPr lang="en-US" smtClean="0"/>
              <a:pPr/>
              <a:t>20</a:t>
            </a:fld>
            <a:endParaRPr lang="en-US"/>
          </a:p>
        </p:txBody>
      </p:sp>
      <p:sp>
        <p:nvSpPr>
          <p:cNvPr id="5" name="Title 1">
            <a:extLst>
              <a:ext uri="{FF2B5EF4-FFF2-40B4-BE49-F238E27FC236}">
                <a16:creationId xmlns:a16="http://schemas.microsoft.com/office/drawing/2014/main" id="{DB7D8342-2AA5-2EAD-9658-18F0CC1AA34D}"/>
              </a:ext>
            </a:extLst>
          </p:cNvPr>
          <p:cNvSpPr txBox="1">
            <a:spLocks/>
          </p:cNvSpPr>
          <p:nvPr/>
        </p:nvSpPr>
        <p:spPr>
          <a:xfrm>
            <a:off x="323528" y="195486"/>
            <a:ext cx="2846690" cy="85725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50000"/>
              </a:lnSpc>
              <a:spcAft>
                <a:spcPts val="600"/>
              </a:spcAft>
              <a:buClrTx/>
              <a:buFontTx/>
            </a:pPr>
            <a:r>
              <a:rPr lang="en-US" sz="2800" dirty="0">
                <a:solidFill>
                  <a:schemeClr val="accent1">
                    <a:lumMod val="75000"/>
                  </a:schemeClr>
                </a:solidFill>
                <a:latin typeface="Algerian" panose="04020705040A02060702" pitchFamily="82" charset="0"/>
              </a:rPr>
              <a:t>Advantages</a:t>
            </a:r>
          </a:p>
        </p:txBody>
      </p:sp>
      <p:sp>
        <p:nvSpPr>
          <p:cNvPr id="6" name="TextBox 5">
            <a:extLst>
              <a:ext uri="{FF2B5EF4-FFF2-40B4-BE49-F238E27FC236}">
                <a16:creationId xmlns:a16="http://schemas.microsoft.com/office/drawing/2014/main" id="{CAF3E1BF-668A-A854-2BF4-78585D99C6A2}"/>
              </a:ext>
            </a:extLst>
          </p:cNvPr>
          <p:cNvSpPr txBox="1"/>
          <p:nvPr/>
        </p:nvSpPr>
        <p:spPr>
          <a:xfrm>
            <a:off x="467544" y="996157"/>
            <a:ext cx="7848872" cy="3139321"/>
          </a:xfrm>
          <a:prstGeom prst="rect">
            <a:avLst/>
          </a:prstGeom>
          <a:noFill/>
        </p:spPr>
        <p:txBody>
          <a:bodyPr wrap="square" rtlCol="0">
            <a:spAutoFit/>
          </a:bodyPr>
          <a:lstStyle/>
          <a:p>
            <a:pPr marL="285750" indent="-285750" algn="l">
              <a:buFont typeface="Wingdings" panose="05000000000000000000" pitchFamily="2" charset="2"/>
              <a:buChar char="Ø"/>
            </a:pPr>
            <a:r>
              <a:rPr lang="en-US" sz="1800" b="1" i="0" dirty="0">
                <a:solidFill>
                  <a:schemeClr val="tx1"/>
                </a:solidFill>
                <a:effectLst/>
                <a:latin typeface="+mn-lt"/>
              </a:rPr>
              <a:t>Reduces the amount of waste sent to landfills</a:t>
            </a:r>
            <a:r>
              <a:rPr lang="en-US" sz="1800" b="0" i="0" dirty="0">
                <a:solidFill>
                  <a:schemeClr val="tx1"/>
                </a:solidFill>
                <a:effectLst/>
                <a:latin typeface="+mn-lt"/>
              </a:rPr>
              <a:t>: By segregating waste, it can be recycled or composted, which reduces the amount of waste that ends up in landfills.</a:t>
            </a:r>
          </a:p>
          <a:p>
            <a:pPr marL="285750" indent="-285750" algn="l">
              <a:buFont typeface="Wingdings" panose="05000000000000000000" pitchFamily="2" charset="2"/>
              <a:buChar char="Ø"/>
            </a:pPr>
            <a:r>
              <a:rPr lang="en-US" sz="1800" b="1" i="0" dirty="0">
                <a:solidFill>
                  <a:schemeClr val="tx1"/>
                </a:solidFill>
                <a:effectLst/>
                <a:latin typeface="+mn-lt"/>
              </a:rPr>
              <a:t>Reduces the amount of pollution from waste</a:t>
            </a:r>
            <a:r>
              <a:rPr lang="en-US" sz="1800" b="0" i="0" dirty="0">
                <a:solidFill>
                  <a:schemeClr val="tx1"/>
                </a:solidFill>
                <a:effectLst/>
                <a:latin typeface="+mn-lt"/>
              </a:rPr>
              <a:t>: When waste is not properly managed, it can pollute the air, water, and soil. By segregating waste and recycling or composting it, the amount of pollution from waste can be reduced.</a:t>
            </a:r>
          </a:p>
          <a:p>
            <a:pPr marL="285750" indent="-285750" algn="l">
              <a:buFont typeface="Wingdings" panose="05000000000000000000" pitchFamily="2" charset="2"/>
              <a:buChar char="Ø"/>
            </a:pPr>
            <a:r>
              <a:rPr lang="en-US" sz="1800" b="1" i="0">
                <a:solidFill>
                  <a:schemeClr val="tx1"/>
                </a:solidFill>
                <a:effectLst/>
                <a:latin typeface="+mn-lt"/>
              </a:rPr>
              <a:t>Improves </a:t>
            </a:r>
            <a:r>
              <a:rPr lang="en-US" sz="1800" b="1" i="0" dirty="0">
                <a:solidFill>
                  <a:schemeClr val="tx1"/>
                </a:solidFill>
                <a:effectLst/>
                <a:latin typeface="+mn-lt"/>
              </a:rPr>
              <a:t>public health</a:t>
            </a:r>
            <a:r>
              <a:rPr lang="en-US" sz="1800" b="0" i="0" dirty="0">
                <a:solidFill>
                  <a:schemeClr val="tx1"/>
                </a:solidFill>
                <a:effectLst/>
                <a:latin typeface="+mn-lt"/>
              </a:rPr>
              <a:t>: By reducing the amount of waste that ends up in landfills, the risk of disease from contaminated waste can be reduced.</a:t>
            </a:r>
          </a:p>
          <a:p>
            <a:pPr marL="285750" indent="-285750" algn="l">
              <a:buFont typeface="Wingdings" panose="05000000000000000000" pitchFamily="2" charset="2"/>
              <a:buChar char="Ø"/>
            </a:pPr>
            <a:r>
              <a:rPr lang="en-US" sz="1800" b="1" i="0" dirty="0">
                <a:solidFill>
                  <a:schemeClr val="tx1"/>
                </a:solidFill>
                <a:effectLst/>
                <a:latin typeface="+mn-lt"/>
              </a:rPr>
              <a:t>Creates jobs</a:t>
            </a:r>
            <a:r>
              <a:rPr lang="en-US" sz="1800" b="0" i="0" dirty="0">
                <a:solidFill>
                  <a:schemeClr val="tx1"/>
                </a:solidFill>
                <a:effectLst/>
                <a:latin typeface="+mn-lt"/>
              </a:rPr>
              <a:t>: The implementation of automatic waste segregation and management systems can create jobs in the waste management industry.</a:t>
            </a:r>
          </a:p>
          <a:p>
            <a:pPr marL="285750" indent="-285750">
              <a:buFont typeface="Wingdings" panose="05000000000000000000" pitchFamily="2" charset="2"/>
              <a:buChar char="Ø"/>
            </a:pPr>
            <a:endParaRPr lang="en-IN" sz="1800" dirty="0">
              <a:solidFill>
                <a:schemeClr val="tx1"/>
              </a:solidFill>
              <a:latin typeface="+mn-lt"/>
            </a:endParaRPr>
          </a:p>
        </p:txBody>
      </p:sp>
    </p:spTree>
    <p:extLst>
      <p:ext uri="{BB962C8B-B14F-4D97-AF65-F5344CB8AC3E}">
        <p14:creationId xmlns:p14="http://schemas.microsoft.com/office/powerpoint/2010/main" val="3016760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18D935-A1DF-5446-5DC6-53465767CF35}"/>
              </a:ext>
            </a:extLst>
          </p:cNvPr>
          <p:cNvSpPr>
            <a:spLocks noGrp="1"/>
          </p:cNvSpPr>
          <p:nvPr>
            <p:ph type="sldNum" sz="quarter" idx="12"/>
          </p:nvPr>
        </p:nvSpPr>
        <p:spPr/>
        <p:txBody>
          <a:bodyPr/>
          <a:lstStyle/>
          <a:p>
            <a:fld id="{D38EA4BD-646F-4C6A-8AC4-91B811B5B748}" type="slidenum">
              <a:rPr lang="en-US" smtClean="0"/>
              <a:pPr/>
              <a:t>21</a:t>
            </a:fld>
            <a:endParaRPr lang="en-US" dirty="0"/>
          </a:p>
        </p:txBody>
      </p:sp>
      <p:sp>
        <p:nvSpPr>
          <p:cNvPr id="3" name="Title 1">
            <a:extLst>
              <a:ext uri="{FF2B5EF4-FFF2-40B4-BE49-F238E27FC236}">
                <a16:creationId xmlns:a16="http://schemas.microsoft.com/office/drawing/2014/main" id="{D0A42A67-D1C6-2559-A36A-2C996EA1A28D}"/>
              </a:ext>
            </a:extLst>
          </p:cNvPr>
          <p:cNvSpPr txBox="1">
            <a:spLocks/>
          </p:cNvSpPr>
          <p:nvPr/>
        </p:nvSpPr>
        <p:spPr>
          <a:xfrm>
            <a:off x="323528" y="195486"/>
            <a:ext cx="2846690" cy="85725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50000"/>
              </a:lnSpc>
              <a:spcAft>
                <a:spcPts val="600"/>
              </a:spcAft>
              <a:buClrTx/>
              <a:buFontTx/>
            </a:pPr>
            <a:r>
              <a:rPr lang="en-US" sz="2800" dirty="0">
                <a:solidFill>
                  <a:schemeClr val="accent1">
                    <a:lumMod val="75000"/>
                  </a:schemeClr>
                </a:solidFill>
                <a:latin typeface="Algerian" panose="04020705040A02060702" pitchFamily="82" charset="0"/>
              </a:rPr>
              <a:t>result</a:t>
            </a:r>
          </a:p>
        </p:txBody>
      </p:sp>
      <p:pic>
        <p:nvPicPr>
          <p:cNvPr id="5" name="Picture 4">
            <a:extLst>
              <a:ext uri="{FF2B5EF4-FFF2-40B4-BE49-F238E27FC236}">
                <a16:creationId xmlns:a16="http://schemas.microsoft.com/office/drawing/2014/main" id="{11672F0C-0B7B-325B-ABBF-A5F3E47D1AA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073" b="13273"/>
          <a:stretch/>
        </p:blipFill>
        <p:spPr bwMode="auto">
          <a:xfrm>
            <a:off x="3723303" y="2490860"/>
            <a:ext cx="2438400" cy="1725295"/>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38BF9090-02AD-EE46-16FA-896D8410BA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5137" y="2503662"/>
            <a:ext cx="2310130" cy="1732915"/>
          </a:xfrm>
          <a:prstGeom prst="rect">
            <a:avLst/>
          </a:prstGeom>
        </p:spPr>
      </p:pic>
      <p:sp>
        <p:nvSpPr>
          <p:cNvPr id="8" name="TextBox 7">
            <a:extLst>
              <a:ext uri="{FF2B5EF4-FFF2-40B4-BE49-F238E27FC236}">
                <a16:creationId xmlns:a16="http://schemas.microsoft.com/office/drawing/2014/main" id="{A892B893-9CF4-EFFD-7FE2-2AF216CF9573}"/>
              </a:ext>
            </a:extLst>
          </p:cNvPr>
          <p:cNvSpPr txBox="1"/>
          <p:nvPr/>
        </p:nvSpPr>
        <p:spPr>
          <a:xfrm>
            <a:off x="6384931" y="2139482"/>
            <a:ext cx="2318087" cy="351378"/>
          </a:xfrm>
          <a:prstGeom prst="rect">
            <a:avLst/>
          </a:prstGeom>
          <a:noFill/>
        </p:spPr>
        <p:txBody>
          <a:bodyPr wrap="square">
            <a:spAutoFit/>
          </a:bodyPr>
          <a:lstStyle/>
          <a:p>
            <a:pPr>
              <a:lnSpc>
                <a:spcPct val="115000"/>
              </a:lnSpc>
              <a:spcBef>
                <a:spcPts val="600"/>
              </a:spcBef>
              <a:spcAft>
                <a:spcPts val="1200"/>
              </a:spcAft>
            </a:pPr>
            <a:r>
              <a:rPr lang="en-US" sz="1600" dirty="0">
                <a:effectLst/>
                <a:latin typeface="Arial" panose="020B0604020202020204" pitchFamily="34" charset="0"/>
                <a:ea typeface="Calibri" panose="020F0502020204030204" pitchFamily="34" charset="0"/>
                <a:cs typeface="Arial" panose="020B0604020202020204" pitchFamily="34" charset="0"/>
              </a:rPr>
              <a:t>Wet waste segregation </a:t>
            </a:r>
            <a:endParaRPr lang="en-IN" sz="1600" dirty="0">
              <a:effectLst/>
              <a:latin typeface="Arial" panose="020B0604020202020204" pitchFamily="34" charset="0"/>
              <a:ea typeface="Calibri" panose="020F0502020204030204" pitchFamily="34" charset="0"/>
              <a:cs typeface="Arial" panose="020B0604020202020204" pitchFamily="34" charset="0"/>
            </a:endParaRPr>
          </a:p>
        </p:txBody>
      </p:sp>
      <p:sp>
        <p:nvSpPr>
          <p:cNvPr id="10" name="TextBox 9">
            <a:extLst>
              <a:ext uri="{FF2B5EF4-FFF2-40B4-BE49-F238E27FC236}">
                <a16:creationId xmlns:a16="http://schemas.microsoft.com/office/drawing/2014/main" id="{3F724EC1-2738-9CDC-4FAB-62F9E22E3B03}"/>
              </a:ext>
            </a:extLst>
          </p:cNvPr>
          <p:cNvSpPr txBox="1"/>
          <p:nvPr/>
        </p:nvSpPr>
        <p:spPr>
          <a:xfrm>
            <a:off x="3819508" y="2113271"/>
            <a:ext cx="2245990" cy="351378"/>
          </a:xfrm>
          <a:prstGeom prst="rect">
            <a:avLst/>
          </a:prstGeom>
          <a:noFill/>
        </p:spPr>
        <p:txBody>
          <a:bodyPr wrap="square">
            <a:spAutoFit/>
          </a:bodyPr>
          <a:lstStyle/>
          <a:p>
            <a:pPr>
              <a:lnSpc>
                <a:spcPct val="115000"/>
              </a:lnSpc>
              <a:spcBef>
                <a:spcPts val="600"/>
              </a:spcBef>
              <a:spcAft>
                <a:spcPts val="1200"/>
              </a:spcAft>
            </a:pPr>
            <a:r>
              <a:rPr lang="en-US" sz="1600" dirty="0">
                <a:effectLst/>
                <a:latin typeface="Arial" panose="020B0604020202020204" pitchFamily="34" charset="0"/>
                <a:ea typeface="Calibri" panose="020F0502020204030204" pitchFamily="34" charset="0"/>
                <a:cs typeface="Arial" panose="020B0604020202020204" pitchFamily="34" charset="0"/>
              </a:rPr>
              <a:t>Dry waste segregation</a:t>
            </a:r>
            <a:endParaRPr lang="en-IN" sz="1600" dirty="0">
              <a:effectLst/>
              <a:latin typeface="Arial" panose="020B0604020202020204" pitchFamily="34" charset="0"/>
              <a:ea typeface="Calibri" panose="020F050202020403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D1D07EB0-1189-D167-75E9-886FFF56A58B}"/>
              </a:ext>
            </a:extLst>
          </p:cNvPr>
          <p:cNvSpPr txBox="1"/>
          <p:nvPr/>
        </p:nvSpPr>
        <p:spPr>
          <a:xfrm>
            <a:off x="3779912" y="4253469"/>
            <a:ext cx="2509010" cy="287643"/>
          </a:xfrm>
          <a:prstGeom prst="rect">
            <a:avLst/>
          </a:prstGeom>
          <a:noFill/>
        </p:spPr>
        <p:txBody>
          <a:bodyPr wrap="square">
            <a:spAutoFit/>
          </a:bodyPr>
          <a:lstStyle/>
          <a:p>
            <a:pPr>
              <a:lnSpc>
                <a:spcPct val="115000"/>
              </a:lnSpc>
              <a:spcBef>
                <a:spcPts val="600"/>
              </a:spcBef>
            </a:pPr>
            <a:r>
              <a:rPr lang="en-US" sz="1200" dirty="0">
                <a:solidFill>
                  <a:srgbClr val="000000"/>
                </a:solidFill>
                <a:effectLst/>
                <a:latin typeface="Times New Roman" panose="02020603050405020304" pitchFamily="18" charset="0"/>
                <a:ea typeface="Calibri" panose="020F0502020204030204" pitchFamily="34" charset="0"/>
                <a:cs typeface="Tunga" panose="020B0502040204020203" pitchFamily="34" charset="0"/>
              </a:rPr>
              <a:t>Fig </a:t>
            </a:r>
            <a:r>
              <a:rPr lang="en-US" sz="1200" dirty="0">
                <a:latin typeface="Times New Roman" panose="02020603050405020304" pitchFamily="18" charset="0"/>
                <a:ea typeface="Calibri" panose="020F0502020204030204" pitchFamily="34" charset="0"/>
                <a:cs typeface="Tunga" panose="020B0502040204020203" pitchFamily="34" charset="0"/>
              </a:rPr>
              <a:t>14</a:t>
            </a:r>
            <a:r>
              <a:rPr lang="en-US" sz="1200" dirty="0">
                <a:solidFill>
                  <a:srgbClr val="000000"/>
                </a:solidFill>
                <a:effectLst/>
                <a:latin typeface="Times New Roman" panose="02020603050405020304" pitchFamily="18" charset="0"/>
                <a:ea typeface="Calibri" panose="020F0502020204030204" pitchFamily="34" charset="0"/>
                <a:cs typeface="Tunga" panose="020B0502040204020203" pitchFamily="34" charset="0"/>
              </a:rPr>
              <a:t>: Dry Waste Segregation.</a:t>
            </a:r>
            <a:endParaRPr lang="en-IN" sz="1200" dirty="0">
              <a:solidFill>
                <a:srgbClr val="000000"/>
              </a:solidFill>
              <a:effectLst/>
              <a:latin typeface="Times New Roman" panose="02020603050405020304" pitchFamily="18" charset="0"/>
              <a:ea typeface="Calibri" panose="020F0502020204030204" pitchFamily="34" charset="0"/>
              <a:cs typeface="Tunga" panose="020B0502040204020203" pitchFamily="34" charset="0"/>
            </a:endParaRPr>
          </a:p>
        </p:txBody>
      </p:sp>
      <p:sp>
        <p:nvSpPr>
          <p:cNvPr id="14" name="TextBox 13">
            <a:extLst>
              <a:ext uri="{FF2B5EF4-FFF2-40B4-BE49-F238E27FC236}">
                <a16:creationId xmlns:a16="http://schemas.microsoft.com/office/drawing/2014/main" id="{A28FC9F6-5B9E-C963-2B2D-EAEA9E377C10}"/>
              </a:ext>
            </a:extLst>
          </p:cNvPr>
          <p:cNvSpPr txBox="1"/>
          <p:nvPr/>
        </p:nvSpPr>
        <p:spPr>
          <a:xfrm>
            <a:off x="6345094" y="4259158"/>
            <a:ext cx="2388287" cy="287643"/>
          </a:xfrm>
          <a:prstGeom prst="rect">
            <a:avLst/>
          </a:prstGeom>
          <a:noFill/>
        </p:spPr>
        <p:txBody>
          <a:bodyPr wrap="square">
            <a:spAutoFit/>
          </a:bodyPr>
          <a:lstStyle/>
          <a:p>
            <a:pPr>
              <a:lnSpc>
                <a:spcPct val="115000"/>
              </a:lnSpc>
              <a:spcBef>
                <a:spcPts val="600"/>
              </a:spcBef>
            </a:pPr>
            <a:r>
              <a:rPr lang="en-US" sz="1200" dirty="0">
                <a:solidFill>
                  <a:srgbClr val="000000"/>
                </a:solidFill>
                <a:effectLst/>
                <a:latin typeface="Times New Roman" panose="02020603050405020304" pitchFamily="18" charset="0"/>
                <a:ea typeface="Calibri" panose="020F0502020204030204" pitchFamily="34" charset="0"/>
                <a:cs typeface="Tunga" panose="020B0502040204020203" pitchFamily="34" charset="0"/>
              </a:rPr>
              <a:t>Fig 15: Wet Waste Segregation.</a:t>
            </a:r>
            <a:endParaRPr lang="en-IN" sz="1200" dirty="0">
              <a:solidFill>
                <a:srgbClr val="000000"/>
              </a:solidFill>
              <a:effectLst/>
              <a:latin typeface="Times New Roman" panose="02020603050405020304" pitchFamily="18" charset="0"/>
              <a:ea typeface="Calibri" panose="020F0502020204030204" pitchFamily="34" charset="0"/>
              <a:cs typeface="Tunga" panose="020B0502040204020203" pitchFamily="34" charset="0"/>
            </a:endParaRPr>
          </a:p>
        </p:txBody>
      </p:sp>
      <p:sp>
        <p:nvSpPr>
          <p:cNvPr id="16" name="TextBox 15">
            <a:extLst>
              <a:ext uri="{FF2B5EF4-FFF2-40B4-BE49-F238E27FC236}">
                <a16:creationId xmlns:a16="http://schemas.microsoft.com/office/drawing/2014/main" id="{6EB74D6E-302F-7BD4-CA79-A7D0CB068108}"/>
              </a:ext>
            </a:extLst>
          </p:cNvPr>
          <p:cNvSpPr txBox="1"/>
          <p:nvPr/>
        </p:nvSpPr>
        <p:spPr>
          <a:xfrm>
            <a:off x="323528" y="746209"/>
            <a:ext cx="8712968" cy="738664"/>
          </a:xfrm>
          <a:prstGeom prst="rect">
            <a:avLst/>
          </a:prstGeom>
          <a:noFill/>
        </p:spPr>
        <p:txBody>
          <a:bodyPr wrap="square">
            <a:spAutoFit/>
          </a:bodyPr>
          <a:lstStyle/>
          <a:p>
            <a:pPr marL="285750" indent="-285750">
              <a:buFont typeface="Wingdings" panose="05000000000000000000" pitchFamily="2" charset="2"/>
              <a:buChar char="Ø"/>
            </a:pPr>
            <a:r>
              <a:rPr lang="en-IN" dirty="0"/>
              <a:t>Every component as explained earlier is interfaced with Arduino UNO microcontroller.</a:t>
            </a:r>
          </a:p>
          <a:p>
            <a:pPr marL="285750" indent="-285750">
              <a:buFont typeface="Wingdings" panose="05000000000000000000" pitchFamily="2" charset="2"/>
              <a:buChar char="Ø"/>
            </a:pPr>
            <a:r>
              <a:rPr lang="en-IN" dirty="0"/>
              <a:t>We use Arduino ide software to program this system and results are found to be accurate.</a:t>
            </a:r>
          </a:p>
          <a:p>
            <a:pPr marL="285750" indent="-285750">
              <a:buFont typeface="Wingdings" panose="05000000000000000000" pitchFamily="2" charset="2"/>
              <a:buChar char="Ø"/>
            </a:pPr>
            <a:r>
              <a:rPr lang="en-IN" dirty="0"/>
              <a:t>Accurately detecting the type of waste as it is put in the dustbin and dumping it into corresponding slots.</a:t>
            </a:r>
          </a:p>
        </p:txBody>
      </p:sp>
      <p:pic>
        <p:nvPicPr>
          <p:cNvPr id="18" name="Picture 17">
            <a:extLst>
              <a:ext uri="{FF2B5EF4-FFF2-40B4-BE49-F238E27FC236}">
                <a16:creationId xmlns:a16="http://schemas.microsoft.com/office/drawing/2014/main" id="{73853D0D-CC56-1D43-5F34-D021CF68D112}"/>
              </a:ext>
            </a:extLst>
          </p:cNvPr>
          <p:cNvPicPr>
            <a:picLocks noChangeAspect="1"/>
          </p:cNvPicPr>
          <p:nvPr/>
        </p:nvPicPr>
        <p:blipFill rotWithShape="1">
          <a:blip r:embed="rId5"/>
          <a:srcRect l="7915" t="7612" b="8398"/>
          <a:stretch/>
        </p:blipFill>
        <p:spPr>
          <a:xfrm>
            <a:off x="179512" y="2787774"/>
            <a:ext cx="1707031" cy="1431544"/>
          </a:xfrm>
          <a:prstGeom prst="rect">
            <a:avLst/>
          </a:prstGeom>
        </p:spPr>
      </p:pic>
      <p:sp>
        <p:nvSpPr>
          <p:cNvPr id="20" name="TextBox 19">
            <a:extLst>
              <a:ext uri="{FF2B5EF4-FFF2-40B4-BE49-F238E27FC236}">
                <a16:creationId xmlns:a16="http://schemas.microsoft.com/office/drawing/2014/main" id="{3B3CE2D0-50D8-609C-B2B3-16160B5B5F68}"/>
              </a:ext>
            </a:extLst>
          </p:cNvPr>
          <p:cNvSpPr txBox="1"/>
          <p:nvPr/>
        </p:nvSpPr>
        <p:spPr>
          <a:xfrm>
            <a:off x="632038" y="4264113"/>
            <a:ext cx="2509009" cy="276999"/>
          </a:xfrm>
          <a:prstGeom prst="rect">
            <a:avLst/>
          </a:prstGeom>
          <a:noFill/>
        </p:spPr>
        <p:txBody>
          <a:bodyPr wrap="square">
            <a:spAutoFit/>
          </a:bodyPr>
          <a:lstStyle/>
          <a:p>
            <a:r>
              <a:rPr lang="en-IN" sz="1200" dirty="0">
                <a:latin typeface="+mn-lt"/>
              </a:rPr>
              <a:t>Fig 13: Setup of the whole system</a:t>
            </a:r>
          </a:p>
        </p:txBody>
      </p:sp>
      <p:pic>
        <p:nvPicPr>
          <p:cNvPr id="11" name="Picture 10">
            <a:extLst>
              <a:ext uri="{FF2B5EF4-FFF2-40B4-BE49-F238E27FC236}">
                <a16:creationId xmlns:a16="http://schemas.microsoft.com/office/drawing/2014/main" id="{9936F991-2ECA-CBBA-8C2E-43DA8EB20CC8}"/>
              </a:ext>
            </a:extLst>
          </p:cNvPr>
          <p:cNvPicPr>
            <a:picLocks noChangeAspect="1"/>
          </p:cNvPicPr>
          <p:nvPr/>
        </p:nvPicPr>
        <p:blipFill rotWithShape="1">
          <a:blip r:embed="rId6"/>
          <a:srcRect b="20261"/>
          <a:stretch/>
        </p:blipFill>
        <p:spPr>
          <a:xfrm>
            <a:off x="1917710" y="2787774"/>
            <a:ext cx="1556134" cy="1431544"/>
          </a:xfrm>
          <a:prstGeom prst="rect">
            <a:avLst/>
          </a:prstGeom>
        </p:spPr>
      </p:pic>
      <p:pic>
        <p:nvPicPr>
          <p:cNvPr id="22" name="Picture 21">
            <a:extLst>
              <a:ext uri="{FF2B5EF4-FFF2-40B4-BE49-F238E27FC236}">
                <a16:creationId xmlns:a16="http://schemas.microsoft.com/office/drawing/2014/main" id="{739E3E2E-71D4-D789-9249-9DB3C88F8674}"/>
              </a:ext>
            </a:extLst>
          </p:cNvPr>
          <p:cNvPicPr>
            <a:picLocks noChangeAspect="1"/>
          </p:cNvPicPr>
          <p:nvPr/>
        </p:nvPicPr>
        <p:blipFill rotWithShape="1">
          <a:blip r:embed="rId7"/>
          <a:srcRect l="1701" t="3800" r="4048" b="5201"/>
          <a:stretch/>
        </p:blipFill>
        <p:spPr>
          <a:xfrm>
            <a:off x="990496" y="1495221"/>
            <a:ext cx="1707031" cy="1236100"/>
          </a:xfrm>
          <a:prstGeom prst="rect">
            <a:avLst/>
          </a:prstGeom>
        </p:spPr>
      </p:pic>
    </p:spTree>
    <p:extLst>
      <p:ext uri="{BB962C8B-B14F-4D97-AF65-F5344CB8AC3E}">
        <p14:creationId xmlns:p14="http://schemas.microsoft.com/office/powerpoint/2010/main" val="2154480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5E8529-F81C-067C-959A-8DF6DFA16B5F}"/>
              </a:ext>
            </a:extLst>
          </p:cNvPr>
          <p:cNvSpPr>
            <a:spLocks noGrp="1"/>
          </p:cNvSpPr>
          <p:nvPr>
            <p:ph type="sldNum" sz="quarter" idx="12"/>
          </p:nvPr>
        </p:nvSpPr>
        <p:spPr/>
        <p:txBody>
          <a:bodyPr/>
          <a:lstStyle/>
          <a:p>
            <a:fld id="{D38EA4BD-646F-4C6A-8AC4-91B811B5B748}" type="slidenum">
              <a:rPr lang="en-US" smtClean="0"/>
              <a:pPr/>
              <a:t>22</a:t>
            </a:fld>
            <a:endParaRPr lang="en-US"/>
          </a:p>
        </p:txBody>
      </p:sp>
      <p:sp>
        <p:nvSpPr>
          <p:cNvPr id="3" name="TextBox 2">
            <a:extLst>
              <a:ext uri="{FF2B5EF4-FFF2-40B4-BE49-F238E27FC236}">
                <a16:creationId xmlns:a16="http://schemas.microsoft.com/office/drawing/2014/main" id="{0EA740FF-E96E-1525-3843-A65A5F2AD6C8}"/>
              </a:ext>
            </a:extLst>
          </p:cNvPr>
          <p:cNvSpPr txBox="1"/>
          <p:nvPr/>
        </p:nvSpPr>
        <p:spPr>
          <a:xfrm>
            <a:off x="3115558" y="483300"/>
            <a:ext cx="6554621" cy="523220"/>
          </a:xfrm>
          <a:prstGeom prst="rect">
            <a:avLst/>
          </a:prstGeom>
          <a:noFill/>
        </p:spPr>
        <p:txBody>
          <a:bodyPr wrap="square" rtlCol="0">
            <a:spAutoFit/>
          </a:bodyPr>
          <a:lstStyle/>
          <a:p>
            <a:pPr algn="just"/>
            <a:r>
              <a:rPr lang="en-US" sz="2800" dirty="0">
                <a:solidFill>
                  <a:schemeClr val="accent1">
                    <a:lumMod val="75000"/>
                  </a:schemeClr>
                </a:solidFill>
                <a:latin typeface="Algerian" pitchFamily="82" charset="0"/>
              </a:rPr>
              <a:t>Conclusion</a:t>
            </a:r>
          </a:p>
        </p:txBody>
      </p:sp>
      <p:sp>
        <p:nvSpPr>
          <p:cNvPr id="4" name="Rectangle 3">
            <a:extLst>
              <a:ext uri="{FF2B5EF4-FFF2-40B4-BE49-F238E27FC236}">
                <a16:creationId xmlns:a16="http://schemas.microsoft.com/office/drawing/2014/main" id="{1095E007-8EE3-7007-5818-3F3A400AD281}"/>
              </a:ext>
            </a:extLst>
          </p:cNvPr>
          <p:cNvSpPr/>
          <p:nvPr/>
        </p:nvSpPr>
        <p:spPr>
          <a:xfrm>
            <a:off x="586452" y="1153047"/>
            <a:ext cx="8027569" cy="3416320"/>
          </a:xfrm>
          <a:prstGeom prst="rect">
            <a:avLst/>
          </a:prstGeom>
        </p:spPr>
        <p:txBody>
          <a:bodyPr wrap="square">
            <a:spAutoFit/>
          </a:bodyPr>
          <a:lstStyle/>
          <a:p>
            <a:pPr algn="just"/>
            <a:r>
              <a:rPr lang="en-US" sz="1800" dirty="0">
                <a:latin typeface="+mn-lt"/>
              </a:rPr>
              <a:t>Implementation of this system at a local level like societies, educational institutes, etc. can reduce the burden on the local authorities. The waste segregator is one small step towards building an efficient and economic waste collection system with a minimum amount of human intervention and also no hazard to human life. Segregating all these wastes at a domestic level will also be time-saving. While implementing our system we came across many problems like the sensing range of inductive proximity sensor, the accuracy of the moisture sensor, adjusting the range of IR sensors and some more, but using some modifications we tried the make the system as reliable as possible but not completely perfect. The garbage monitoring and controlling with smart segregation of dry and wet waste system using Arduino Uno is a promising new technology that has the potential to make a significant impact on waste management in urban areas. </a:t>
            </a:r>
          </a:p>
        </p:txBody>
      </p:sp>
      <p:grpSp>
        <p:nvGrpSpPr>
          <p:cNvPr id="5" name="Google Shape;2829;p59">
            <a:extLst>
              <a:ext uri="{FF2B5EF4-FFF2-40B4-BE49-F238E27FC236}">
                <a16:creationId xmlns:a16="http://schemas.microsoft.com/office/drawing/2014/main" id="{DFCB7F2B-7E89-944A-21E7-C3C7E9B6C42D}"/>
              </a:ext>
            </a:extLst>
          </p:cNvPr>
          <p:cNvGrpSpPr/>
          <p:nvPr/>
        </p:nvGrpSpPr>
        <p:grpSpPr>
          <a:xfrm rot="13322680">
            <a:off x="293043" y="-104521"/>
            <a:ext cx="2030925" cy="1655646"/>
            <a:chOff x="3339513" y="1818100"/>
            <a:chExt cx="318000" cy="299675"/>
          </a:xfrm>
        </p:grpSpPr>
        <p:sp>
          <p:nvSpPr>
            <p:cNvPr id="6" name="Google Shape;2830;p59">
              <a:extLst>
                <a:ext uri="{FF2B5EF4-FFF2-40B4-BE49-F238E27FC236}">
                  <a16:creationId xmlns:a16="http://schemas.microsoft.com/office/drawing/2014/main" id="{7A40DFA6-FA6C-9738-52ED-C35A04981B9C}"/>
                </a:ext>
              </a:extLst>
            </p:cNvPr>
            <p:cNvSpPr/>
            <p:nvPr/>
          </p:nvSpPr>
          <p:spPr>
            <a:xfrm>
              <a:off x="3432963" y="2035950"/>
              <a:ext cx="56225" cy="7475"/>
            </a:xfrm>
            <a:custGeom>
              <a:avLst/>
              <a:gdLst/>
              <a:ahLst/>
              <a:cxnLst/>
              <a:rect l="l" t="t" r="r" b="b"/>
              <a:pathLst>
                <a:path w="2249" h="299" extrusionOk="0">
                  <a:moveTo>
                    <a:pt x="300" y="0"/>
                  </a:moveTo>
                  <a:lnTo>
                    <a:pt x="1" y="298"/>
                  </a:lnTo>
                  <a:lnTo>
                    <a:pt x="1953" y="298"/>
                  </a:lnTo>
                  <a:lnTo>
                    <a:pt x="2249" y="0"/>
                  </a:ln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solidFill>
                  <a:schemeClr val="accent2">
                    <a:lumMod val="60000"/>
                    <a:lumOff val="40000"/>
                  </a:schemeClr>
                </a:solidFill>
              </a:endParaRPr>
            </a:p>
          </p:txBody>
        </p:sp>
        <p:sp>
          <p:nvSpPr>
            <p:cNvPr id="7" name="Google Shape;2831;p59">
              <a:extLst>
                <a:ext uri="{FF2B5EF4-FFF2-40B4-BE49-F238E27FC236}">
                  <a16:creationId xmlns:a16="http://schemas.microsoft.com/office/drawing/2014/main" id="{7FE19625-2205-37FC-42E1-1A2B418E4458}"/>
                </a:ext>
              </a:extLst>
            </p:cNvPr>
            <p:cNvSpPr/>
            <p:nvPr/>
          </p:nvSpPr>
          <p:spPr>
            <a:xfrm>
              <a:off x="3420313" y="2048650"/>
              <a:ext cx="56175" cy="7475"/>
            </a:xfrm>
            <a:custGeom>
              <a:avLst/>
              <a:gdLst/>
              <a:ahLst/>
              <a:cxnLst/>
              <a:rect l="l" t="t" r="r" b="b"/>
              <a:pathLst>
                <a:path w="2247" h="299" extrusionOk="0">
                  <a:moveTo>
                    <a:pt x="295" y="0"/>
                  </a:moveTo>
                  <a:lnTo>
                    <a:pt x="0" y="298"/>
                  </a:lnTo>
                  <a:lnTo>
                    <a:pt x="1951" y="298"/>
                  </a:lnTo>
                  <a:lnTo>
                    <a:pt x="2247" y="0"/>
                  </a:ln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solidFill>
                  <a:schemeClr val="accent2">
                    <a:lumMod val="60000"/>
                    <a:lumOff val="40000"/>
                  </a:schemeClr>
                </a:solidFill>
              </a:endParaRPr>
            </a:p>
          </p:txBody>
        </p:sp>
        <p:sp>
          <p:nvSpPr>
            <p:cNvPr id="8" name="Google Shape;2832;p59">
              <a:extLst>
                <a:ext uri="{FF2B5EF4-FFF2-40B4-BE49-F238E27FC236}">
                  <a16:creationId xmlns:a16="http://schemas.microsoft.com/office/drawing/2014/main" id="{A12FD468-F86A-5948-922A-A3AEF88DB437}"/>
                </a:ext>
              </a:extLst>
            </p:cNvPr>
            <p:cNvSpPr/>
            <p:nvPr/>
          </p:nvSpPr>
          <p:spPr>
            <a:xfrm>
              <a:off x="3408138" y="2060750"/>
              <a:ext cx="56250" cy="7500"/>
            </a:xfrm>
            <a:custGeom>
              <a:avLst/>
              <a:gdLst/>
              <a:ahLst/>
              <a:cxnLst/>
              <a:rect l="l" t="t" r="r" b="b"/>
              <a:pathLst>
                <a:path w="2250" h="300" extrusionOk="0">
                  <a:moveTo>
                    <a:pt x="298" y="0"/>
                  </a:moveTo>
                  <a:lnTo>
                    <a:pt x="1" y="298"/>
                  </a:lnTo>
                  <a:lnTo>
                    <a:pt x="1951" y="300"/>
                  </a:lnTo>
                  <a:lnTo>
                    <a:pt x="2250" y="2"/>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solidFill>
                  <a:schemeClr val="accent2">
                    <a:lumMod val="60000"/>
                    <a:lumOff val="40000"/>
                  </a:schemeClr>
                </a:solidFill>
              </a:endParaRPr>
            </a:p>
          </p:txBody>
        </p:sp>
        <p:sp>
          <p:nvSpPr>
            <p:cNvPr id="9" name="Google Shape;2833;p59">
              <a:extLst>
                <a:ext uri="{FF2B5EF4-FFF2-40B4-BE49-F238E27FC236}">
                  <a16:creationId xmlns:a16="http://schemas.microsoft.com/office/drawing/2014/main" id="{F94DDC0C-1DB4-E48D-1024-841058F933EE}"/>
                </a:ext>
              </a:extLst>
            </p:cNvPr>
            <p:cNvSpPr/>
            <p:nvPr/>
          </p:nvSpPr>
          <p:spPr>
            <a:xfrm>
              <a:off x="3550638" y="1875300"/>
              <a:ext cx="56225" cy="7450"/>
            </a:xfrm>
            <a:custGeom>
              <a:avLst/>
              <a:gdLst/>
              <a:ahLst/>
              <a:cxnLst/>
              <a:rect l="l" t="t" r="r" b="b"/>
              <a:pathLst>
                <a:path w="2249" h="298" extrusionOk="0">
                  <a:moveTo>
                    <a:pt x="298" y="0"/>
                  </a:moveTo>
                  <a:lnTo>
                    <a:pt x="0" y="298"/>
                  </a:lnTo>
                  <a:lnTo>
                    <a:pt x="1950" y="298"/>
                  </a:lnTo>
                  <a:lnTo>
                    <a:pt x="2248" y="0"/>
                  </a:ln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solidFill>
                  <a:schemeClr val="accent2">
                    <a:lumMod val="60000"/>
                    <a:lumOff val="40000"/>
                  </a:schemeClr>
                </a:solidFill>
              </a:endParaRPr>
            </a:p>
          </p:txBody>
        </p:sp>
        <p:sp>
          <p:nvSpPr>
            <p:cNvPr id="10" name="Google Shape;2834;p59">
              <a:extLst>
                <a:ext uri="{FF2B5EF4-FFF2-40B4-BE49-F238E27FC236}">
                  <a16:creationId xmlns:a16="http://schemas.microsoft.com/office/drawing/2014/main" id="{143EEA37-07B7-29D1-0A2C-2AF0AC51245F}"/>
                </a:ext>
              </a:extLst>
            </p:cNvPr>
            <p:cNvSpPr/>
            <p:nvPr/>
          </p:nvSpPr>
          <p:spPr>
            <a:xfrm>
              <a:off x="3537938" y="1888025"/>
              <a:ext cx="56175" cy="7425"/>
            </a:xfrm>
            <a:custGeom>
              <a:avLst/>
              <a:gdLst/>
              <a:ahLst/>
              <a:cxnLst/>
              <a:rect l="l" t="t" r="r" b="b"/>
              <a:pathLst>
                <a:path w="2247" h="297" extrusionOk="0">
                  <a:moveTo>
                    <a:pt x="298" y="0"/>
                  </a:moveTo>
                  <a:lnTo>
                    <a:pt x="0" y="297"/>
                  </a:lnTo>
                  <a:lnTo>
                    <a:pt x="1950" y="297"/>
                  </a:lnTo>
                  <a:lnTo>
                    <a:pt x="2247" y="0"/>
                  </a:ln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solidFill>
                  <a:schemeClr val="accent2">
                    <a:lumMod val="60000"/>
                    <a:lumOff val="40000"/>
                  </a:schemeClr>
                </a:solidFill>
              </a:endParaRPr>
            </a:p>
          </p:txBody>
        </p:sp>
        <p:sp>
          <p:nvSpPr>
            <p:cNvPr id="11" name="Google Shape;2835;p59">
              <a:extLst>
                <a:ext uri="{FF2B5EF4-FFF2-40B4-BE49-F238E27FC236}">
                  <a16:creationId xmlns:a16="http://schemas.microsoft.com/office/drawing/2014/main" id="{9ABCADD8-8111-5F5E-9662-900D102191AE}"/>
                </a:ext>
              </a:extLst>
            </p:cNvPr>
            <p:cNvSpPr/>
            <p:nvPr/>
          </p:nvSpPr>
          <p:spPr>
            <a:xfrm>
              <a:off x="3525788" y="1900125"/>
              <a:ext cx="56225" cy="7500"/>
            </a:xfrm>
            <a:custGeom>
              <a:avLst/>
              <a:gdLst/>
              <a:ahLst/>
              <a:cxnLst/>
              <a:rect l="l" t="t" r="r" b="b"/>
              <a:pathLst>
                <a:path w="2249" h="300" extrusionOk="0">
                  <a:moveTo>
                    <a:pt x="299" y="0"/>
                  </a:moveTo>
                  <a:lnTo>
                    <a:pt x="1" y="298"/>
                  </a:lnTo>
                  <a:lnTo>
                    <a:pt x="1951" y="300"/>
                  </a:lnTo>
                  <a:lnTo>
                    <a:pt x="2249" y="0"/>
                  </a:ln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solidFill>
                  <a:schemeClr val="accent2">
                    <a:lumMod val="60000"/>
                    <a:lumOff val="40000"/>
                  </a:schemeClr>
                </a:solidFill>
              </a:endParaRPr>
            </a:p>
          </p:txBody>
        </p:sp>
        <p:sp>
          <p:nvSpPr>
            <p:cNvPr id="12" name="Google Shape;2836;p59">
              <a:extLst>
                <a:ext uri="{FF2B5EF4-FFF2-40B4-BE49-F238E27FC236}">
                  <a16:creationId xmlns:a16="http://schemas.microsoft.com/office/drawing/2014/main" id="{C49336D1-67DF-555D-AAEC-026EEDEDA8C6}"/>
                </a:ext>
              </a:extLst>
            </p:cNvPr>
            <p:cNvSpPr/>
            <p:nvPr/>
          </p:nvSpPr>
          <p:spPr>
            <a:xfrm>
              <a:off x="3590288" y="1835625"/>
              <a:ext cx="56225" cy="7525"/>
            </a:xfrm>
            <a:custGeom>
              <a:avLst/>
              <a:gdLst/>
              <a:ahLst/>
              <a:cxnLst/>
              <a:rect l="l" t="t" r="r" b="b"/>
              <a:pathLst>
                <a:path w="2249" h="301" extrusionOk="0">
                  <a:moveTo>
                    <a:pt x="298" y="1"/>
                  </a:moveTo>
                  <a:lnTo>
                    <a:pt x="0" y="300"/>
                  </a:lnTo>
                  <a:lnTo>
                    <a:pt x="1952" y="300"/>
                  </a:lnTo>
                  <a:lnTo>
                    <a:pt x="2248" y="1"/>
                  </a:ln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solidFill>
                  <a:schemeClr val="accent2">
                    <a:lumMod val="60000"/>
                    <a:lumOff val="40000"/>
                  </a:schemeClr>
                </a:solidFill>
              </a:endParaRPr>
            </a:p>
          </p:txBody>
        </p:sp>
        <p:sp>
          <p:nvSpPr>
            <p:cNvPr id="13" name="Google Shape;2837;p59">
              <a:extLst>
                <a:ext uri="{FF2B5EF4-FFF2-40B4-BE49-F238E27FC236}">
                  <a16:creationId xmlns:a16="http://schemas.microsoft.com/office/drawing/2014/main" id="{46023028-A170-3720-EFCA-DCC18B63E797}"/>
                </a:ext>
              </a:extLst>
            </p:cNvPr>
            <p:cNvSpPr/>
            <p:nvPr/>
          </p:nvSpPr>
          <p:spPr>
            <a:xfrm>
              <a:off x="3577588" y="1848325"/>
              <a:ext cx="56225" cy="7525"/>
            </a:xfrm>
            <a:custGeom>
              <a:avLst/>
              <a:gdLst/>
              <a:ahLst/>
              <a:cxnLst/>
              <a:rect l="l" t="t" r="r" b="b"/>
              <a:pathLst>
                <a:path w="2249" h="301" extrusionOk="0">
                  <a:moveTo>
                    <a:pt x="298" y="1"/>
                  </a:moveTo>
                  <a:lnTo>
                    <a:pt x="0" y="300"/>
                  </a:lnTo>
                  <a:lnTo>
                    <a:pt x="1951" y="300"/>
                  </a:lnTo>
                  <a:lnTo>
                    <a:pt x="2248" y="2"/>
                  </a:lnTo>
                  <a:lnTo>
                    <a:pt x="298" y="1"/>
                  </a:ln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solidFill>
                  <a:schemeClr val="accent2">
                    <a:lumMod val="60000"/>
                    <a:lumOff val="40000"/>
                  </a:schemeClr>
                </a:solidFill>
              </a:endParaRPr>
            </a:p>
          </p:txBody>
        </p:sp>
        <p:sp>
          <p:nvSpPr>
            <p:cNvPr id="14" name="Google Shape;2838;p59">
              <a:extLst>
                <a:ext uri="{FF2B5EF4-FFF2-40B4-BE49-F238E27FC236}">
                  <a16:creationId xmlns:a16="http://schemas.microsoft.com/office/drawing/2014/main" id="{AE90899C-8FB7-8233-A702-09A680C3E2B3}"/>
                </a:ext>
              </a:extLst>
            </p:cNvPr>
            <p:cNvSpPr/>
            <p:nvPr/>
          </p:nvSpPr>
          <p:spPr>
            <a:xfrm>
              <a:off x="3565438" y="1860475"/>
              <a:ext cx="56225" cy="7500"/>
            </a:xfrm>
            <a:custGeom>
              <a:avLst/>
              <a:gdLst/>
              <a:ahLst/>
              <a:cxnLst/>
              <a:rect l="l" t="t" r="r" b="b"/>
              <a:pathLst>
                <a:path w="2249" h="300" extrusionOk="0">
                  <a:moveTo>
                    <a:pt x="299" y="0"/>
                  </a:moveTo>
                  <a:lnTo>
                    <a:pt x="1" y="298"/>
                  </a:lnTo>
                  <a:lnTo>
                    <a:pt x="1951" y="299"/>
                  </a:lnTo>
                  <a:lnTo>
                    <a:pt x="2249" y="2"/>
                  </a:lnTo>
                  <a:lnTo>
                    <a:pt x="299" y="0"/>
                  </a:ln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solidFill>
                  <a:schemeClr val="accent2">
                    <a:lumMod val="60000"/>
                    <a:lumOff val="40000"/>
                  </a:schemeClr>
                </a:solidFill>
              </a:endParaRPr>
            </a:p>
          </p:txBody>
        </p:sp>
        <p:sp>
          <p:nvSpPr>
            <p:cNvPr id="15" name="Google Shape;2839;p59">
              <a:extLst>
                <a:ext uri="{FF2B5EF4-FFF2-40B4-BE49-F238E27FC236}">
                  <a16:creationId xmlns:a16="http://schemas.microsoft.com/office/drawing/2014/main" id="{681A9A6C-940B-2814-7AD6-13BAAB3D06A5}"/>
                </a:ext>
              </a:extLst>
            </p:cNvPr>
            <p:cNvSpPr/>
            <p:nvPr/>
          </p:nvSpPr>
          <p:spPr>
            <a:xfrm>
              <a:off x="3379313" y="1818100"/>
              <a:ext cx="269375" cy="299675"/>
            </a:xfrm>
            <a:custGeom>
              <a:avLst/>
              <a:gdLst/>
              <a:ahLst/>
              <a:cxnLst/>
              <a:rect l="l" t="t" r="r" b="b"/>
              <a:pathLst>
                <a:path w="10775" h="11987" extrusionOk="0">
                  <a:moveTo>
                    <a:pt x="8761" y="1"/>
                  </a:moveTo>
                  <a:lnTo>
                    <a:pt x="4556" y="4206"/>
                  </a:lnTo>
                  <a:lnTo>
                    <a:pt x="4557" y="5703"/>
                  </a:lnTo>
                  <a:lnTo>
                    <a:pt x="1" y="10258"/>
                  </a:lnTo>
                  <a:lnTo>
                    <a:pt x="1" y="11987"/>
                  </a:lnTo>
                  <a:lnTo>
                    <a:pt x="1234" y="10754"/>
                  </a:lnTo>
                  <a:lnTo>
                    <a:pt x="1234" y="10176"/>
                  </a:lnTo>
                  <a:lnTo>
                    <a:pt x="780" y="10631"/>
                  </a:lnTo>
                  <a:lnTo>
                    <a:pt x="778" y="10231"/>
                  </a:lnTo>
                  <a:lnTo>
                    <a:pt x="2501" y="8510"/>
                  </a:lnTo>
                  <a:lnTo>
                    <a:pt x="4243" y="8508"/>
                  </a:lnTo>
                  <a:lnTo>
                    <a:pt x="6052" y="6699"/>
                  </a:lnTo>
                  <a:lnTo>
                    <a:pt x="6052" y="5685"/>
                  </a:lnTo>
                  <a:lnTo>
                    <a:pt x="5184" y="5685"/>
                  </a:lnTo>
                  <a:lnTo>
                    <a:pt x="6736" y="4131"/>
                  </a:lnTo>
                  <a:lnTo>
                    <a:pt x="6736" y="4131"/>
                  </a:lnTo>
                  <a:lnTo>
                    <a:pt x="5848" y="4132"/>
                  </a:lnTo>
                  <a:lnTo>
                    <a:pt x="4924" y="4131"/>
                  </a:lnTo>
                  <a:lnTo>
                    <a:pt x="8806" y="250"/>
                  </a:lnTo>
                  <a:lnTo>
                    <a:pt x="10526" y="250"/>
                  </a:lnTo>
                  <a:lnTo>
                    <a:pt x="10775" y="1"/>
                  </a:ln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solidFill>
                  <a:schemeClr val="accent2">
                    <a:lumMod val="60000"/>
                    <a:lumOff val="40000"/>
                  </a:schemeClr>
                </a:solidFill>
              </a:endParaRPr>
            </a:p>
          </p:txBody>
        </p:sp>
        <p:sp>
          <p:nvSpPr>
            <p:cNvPr id="16" name="Google Shape;2840;p59">
              <a:extLst>
                <a:ext uri="{FF2B5EF4-FFF2-40B4-BE49-F238E27FC236}">
                  <a16:creationId xmlns:a16="http://schemas.microsoft.com/office/drawing/2014/main" id="{413D2B74-8F89-47A6-C98D-E4BD52A7A3B3}"/>
                </a:ext>
              </a:extLst>
            </p:cNvPr>
            <p:cNvSpPr/>
            <p:nvPr/>
          </p:nvSpPr>
          <p:spPr>
            <a:xfrm>
              <a:off x="3493238" y="1848350"/>
              <a:ext cx="159525" cy="197975"/>
            </a:xfrm>
            <a:custGeom>
              <a:avLst/>
              <a:gdLst/>
              <a:ahLst/>
              <a:cxnLst/>
              <a:rect l="l" t="t" r="r" b="b"/>
              <a:pathLst>
                <a:path w="6381" h="7919" extrusionOk="0">
                  <a:moveTo>
                    <a:pt x="6246" y="0"/>
                  </a:moveTo>
                  <a:cubicBezTo>
                    <a:pt x="6215" y="0"/>
                    <a:pt x="6185" y="12"/>
                    <a:pt x="6161" y="35"/>
                  </a:cubicBezTo>
                  <a:lnTo>
                    <a:pt x="2090" y="4106"/>
                  </a:lnTo>
                  <a:cubicBezTo>
                    <a:pt x="2070" y="4126"/>
                    <a:pt x="2058" y="4152"/>
                    <a:pt x="2055" y="4180"/>
                  </a:cubicBezTo>
                  <a:lnTo>
                    <a:pt x="1873" y="5886"/>
                  </a:lnTo>
                  <a:lnTo>
                    <a:pt x="48" y="7712"/>
                  </a:lnTo>
                  <a:cubicBezTo>
                    <a:pt x="0" y="7760"/>
                    <a:pt x="0" y="7836"/>
                    <a:pt x="48" y="7883"/>
                  </a:cubicBezTo>
                  <a:cubicBezTo>
                    <a:pt x="72" y="7907"/>
                    <a:pt x="102" y="7919"/>
                    <a:pt x="133" y="7919"/>
                  </a:cubicBezTo>
                  <a:cubicBezTo>
                    <a:pt x="164" y="7919"/>
                    <a:pt x="194" y="7907"/>
                    <a:pt x="218" y="7883"/>
                  </a:cubicBezTo>
                  <a:lnTo>
                    <a:pt x="2075" y="6027"/>
                  </a:lnTo>
                  <a:cubicBezTo>
                    <a:pt x="2094" y="6007"/>
                    <a:pt x="2107" y="5982"/>
                    <a:pt x="2110" y="5955"/>
                  </a:cubicBezTo>
                  <a:lnTo>
                    <a:pt x="2291" y="4247"/>
                  </a:lnTo>
                  <a:lnTo>
                    <a:pt x="6332" y="206"/>
                  </a:lnTo>
                  <a:cubicBezTo>
                    <a:pt x="6380" y="159"/>
                    <a:pt x="6380" y="83"/>
                    <a:pt x="6332" y="35"/>
                  </a:cubicBezTo>
                  <a:cubicBezTo>
                    <a:pt x="6308" y="12"/>
                    <a:pt x="6277" y="0"/>
                    <a:pt x="6246" y="0"/>
                  </a:cubicBez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solidFill>
                  <a:schemeClr val="accent2">
                    <a:lumMod val="60000"/>
                    <a:lumOff val="40000"/>
                  </a:schemeClr>
                </a:solidFill>
              </a:endParaRPr>
            </a:p>
          </p:txBody>
        </p:sp>
        <p:sp>
          <p:nvSpPr>
            <p:cNvPr id="17" name="Google Shape;2841;p59">
              <a:extLst>
                <a:ext uri="{FF2B5EF4-FFF2-40B4-BE49-F238E27FC236}">
                  <a16:creationId xmlns:a16="http://schemas.microsoft.com/office/drawing/2014/main" id="{FE1C727C-2AF2-2F72-A229-39AEDA7C39B6}"/>
                </a:ext>
              </a:extLst>
            </p:cNvPr>
            <p:cNvSpPr/>
            <p:nvPr/>
          </p:nvSpPr>
          <p:spPr>
            <a:xfrm>
              <a:off x="3339513" y="1951300"/>
              <a:ext cx="142875" cy="115675"/>
            </a:xfrm>
            <a:custGeom>
              <a:avLst/>
              <a:gdLst/>
              <a:ahLst/>
              <a:cxnLst/>
              <a:rect l="l" t="t" r="r" b="b"/>
              <a:pathLst>
                <a:path w="5715" h="4627" extrusionOk="0">
                  <a:moveTo>
                    <a:pt x="5582" y="0"/>
                  </a:moveTo>
                  <a:cubicBezTo>
                    <a:pt x="5551" y="0"/>
                    <a:pt x="5520" y="12"/>
                    <a:pt x="5496" y="36"/>
                  </a:cubicBezTo>
                  <a:lnTo>
                    <a:pt x="1155" y="4377"/>
                  </a:lnTo>
                  <a:lnTo>
                    <a:pt x="145" y="4227"/>
                  </a:lnTo>
                  <a:cubicBezTo>
                    <a:pt x="140" y="4227"/>
                    <a:pt x="134" y="4226"/>
                    <a:pt x="129" y="4226"/>
                  </a:cubicBezTo>
                  <a:cubicBezTo>
                    <a:pt x="71" y="4226"/>
                    <a:pt x="20" y="4269"/>
                    <a:pt x="11" y="4329"/>
                  </a:cubicBezTo>
                  <a:cubicBezTo>
                    <a:pt x="1" y="4394"/>
                    <a:pt x="45" y="4455"/>
                    <a:pt x="109" y="4466"/>
                  </a:cubicBezTo>
                  <a:lnTo>
                    <a:pt x="1179" y="4625"/>
                  </a:lnTo>
                  <a:cubicBezTo>
                    <a:pt x="1185" y="4625"/>
                    <a:pt x="1190" y="4627"/>
                    <a:pt x="1197" y="4627"/>
                  </a:cubicBezTo>
                  <a:cubicBezTo>
                    <a:pt x="1229" y="4625"/>
                    <a:pt x="1260" y="4613"/>
                    <a:pt x="1282" y="4592"/>
                  </a:cubicBezTo>
                  <a:lnTo>
                    <a:pt x="5668" y="207"/>
                  </a:lnTo>
                  <a:cubicBezTo>
                    <a:pt x="5715" y="159"/>
                    <a:pt x="5715" y="83"/>
                    <a:pt x="5668" y="36"/>
                  </a:cubicBezTo>
                  <a:cubicBezTo>
                    <a:pt x="5644" y="12"/>
                    <a:pt x="5613" y="0"/>
                    <a:pt x="5582" y="0"/>
                  </a:cubicBez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solidFill>
                  <a:schemeClr val="accent2">
                    <a:lumMod val="60000"/>
                    <a:lumOff val="40000"/>
                  </a:schemeClr>
                </a:solidFill>
              </a:endParaRPr>
            </a:p>
          </p:txBody>
        </p:sp>
        <p:sp>
          <p:nvSpPr>
            <p:cNvPr id="18" name="Google Shape;2842;p59">
              <a:extLst>
                <a:ext uri="{FF2B5EF4-FFF2-40B4-BE49-F238E27FC236}">
                  <a16:creationId xmlns:a16="http://schemas.microsoft.com/office/drawing/2014/main" id="{320D1313-F2D3-CFF0-8C1B-2D5012CDF13F}"/>
                </a:ext>
              </a:extLst>
            </p:cNvPr>
            <p:cNvSpPr/>
            <p:nvPr/>
          </p:nvSpPr>
          <p:spPr>
            <a:xfrm>
              <a:off x="3367838" y="2006500"/>
              <a:ext cx="28325" cy="28300"/>
            </a:xfrm>
            <a:custGeom>
              <a:avLst/>
              <a:gdLst/>
              <a:ahLst/>
              <a:cxnLst/>
              <a:rect l="l" t="t" r="r" b="b"/>
              <a:pathLst>
                <a:path w="1133" h="1132" extrusionOk="0">
                  <a:moveTo>
                    <a:pt x="619" y="0"/>
                  </a:moveTo>
                  <a:lnTo>
                    <a:pt x="153" y="466"/>
                  </a:lnTo>
                  <a:lnTo>
                    <a:pt x="1" y="1080"/>
                  </a:lnTo>
                  <a:lnTo>
                    <a:pt x="56" y="1132"/>
                  </a:lnTo>
                  <a:lnTo>
                    <a:pt x="667" y="979"/>
                  </a:lnTo>
                  <a:lnTo>
                    <a:pt x="1133" y="515"/>
                  </a:lnTo>
                  <a:lnTo>
                    <a:pt x="619" y="515"/>
                  </a:lnTo>
                  <a:lnTo>
                    <a:pt x="619" y="0"/>
                  </a:ln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solidFill>
                  <a:schemeClr val="accent2">
                    <a:lumMod val="60000"/>
                    <a:lumOff val="40000"/>
                  </a:schemeClr>
                </a:solidFill>
              </a:endParaRPr>
            </a:p>
          </p:txBody>
        </p:sp>
        <p:sp>
          <p:nvSpPr>
            <p:cNvPr id="19" name="Google Shape;2843;p59">
              <a:extLst>
                <a:ext uri="{FF2B5EF4-FFF2-40B4-BE49-F238E27FC236}">
                  <a16:creationId xmlns:a16="http://schemas.microsoft.com/office/drawing/2014/main" id="{450CA723-F3CF-1B7B-96AD-B8495D5982B6}"/>
                </a:ext>
              </a:extLst>
            </p:cNvPr>
            <p:cNvSpPr/>
            <p:nvPr/>
          </p:nvSpPr>
          <p:spPr>
            <a:xfrm>
              <a:off x="3393963" y="1980525"/>
              <a:ext cx="28250" cy="28250"/>
            </a:xfrm>
            <a:custGeom>
              <a:avLst/>
              <a:gdLst/>
              <a:ahLst/>
              <a:cxnLst/>
              <a:rect l="l" t="t" r="r" b="b"/>
              <a:pathLst>
                <a:path w="1130" h="1130" extrusionOk="0">
                  <a:moveTo>
                    <a:pt x="616" y="0"/>
                  </a:moveTo>
                  <a:lnTo>
                    <a:pt x="151" y="465"/>
                  </a:lnTo>
                  <a:lnTo>
                    <a:pt x="0" y="1077"/>
                  </a:lnTo>
                  <a:lnTo>
                    <a:pt x="52" y="1129"/>
                  </a:lnTo>
                  <a:lnTo>
                    <a:pt x="665" y="978"/>
                  </a:lnTo>
                  <a:lnTo>
                    <a:pt x="1129" y="513"/>
                  </a:lnTo>
                  <a:lnTo>
                    <a:pt x="616" y="513"/>
                  </a:lnTo>
                  <a:lnTo>
                    <a:pt x="616" y="0"/>
                  </a:ln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solidFill>
                  <a:schemeClr val="accent2">
                    <a:lumMod val="60000"/>
                    <a:lumOff val="40000"/>
                  </a:schemeClr>
                </a:solidFill>
              </a:endParaRPr>
            </a:p>
          </p:txBody>
        </p:sp>
        <p:sp>
          <p:nvSpPr>
            <p:cNvPr id="20" name="Google Shape;2844;p59">
              <a:extLst>
                <a:ext uri="{FF2B5EF4-FFF2-40B4-BE49-F238E27FC236}">
                  <a16:creationId xmlns:a16="http://schemas.microsoft.com/office/drawing/2014/main" id="{0033EEE5-1526-5FDE-EB98-DA687610D417}"/>
                </a:ext>
              </a:extLst>
            </p:cNvPr>
            <p:cNvSpPr/>
            <p:nvPr/>
          </p:nvSpPr>
          <p:spPr>
            <a:xfrm>
              <a:off x="3424263" y="1950150"/>
              <a:ext cx="28275" cy="28275"/>
            </a:xfrm>
            <a:custGeom>
              <a:avLst/>
              <a:gdLst/>
              <a:ahLst/>
              <a:cxnLst/>
              <a:rect l="l" t="t" r="r" b="b"/>
              <a:pathLst>
                <a:path w="1131" h="1131" extrusionOk="0">
                  <a:moveTo>
                    <a:pt x="617" y="0"/>
                  </a:moveTo>
                  <a:lnTo>
                    <a:pt x="153" y="465"/>
                  </a:lnTo>
                  <a:lnTo>
                    <a:pt x="0" y="1079"/>
                  </a:lnTo>
                  <a:lnTo>
                    <a:pt x="54" y="1131"/>
                  </a:lnTo>
                  <a:lnTo>
                    <a:pt x="667" y="980"/>
                  </a:lnTo>
                  <a:lnTo>
                    <a:pt x="1131" y="514"/>
                  </a:lnTo>
                  <a:lnTo>
                    <a:pt x="617" y="514"/>
                  </a:lnTo>
                  <a:lnTo>
                    <a:pt x="617" y="0"/>
                  </a:ln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solidFill>
                  <a:schemeClr val="accent2">
                    <a:lumMod val="60000"/>
                    <a:lumOff val="40000"/>
                  </a:schemeClr>
                </a:solidFill>
              </a:endParaRPr>
            </a:p>
          </p:txBody>
        </p:sp>
        <p:sp>
          <p:nvSpPr>
            <p:cNvPr id="21" name="Google Shape;2845;p59">
              <a:extLst>
                <a:ext uri="{FF2B5EF4-FFF2-40B4-BE49-F238E27FC236}">
                  <a16:creationId xmlns:a16="http://schemas.microsoft.com/office/drawing/2014/main" id="{A65EAE2B-8449-D698-A83B-7CD89146FA99}"/>
                </a:ext>
              </a:extLst>
            </p:cNvPr>
            <p:cNvSpPr/>
            <p:nvPr/>
          </p:nvSpPr>
          <p:spPr>
            <a:xfrm>
              <a:off x="3572813" y="1934000"/>
              <a:ext cx="28300" cy="28275"/>
            </a:xfrm>
            <a:custGeom>
              <a:avLst/>
              <a:gdLst/>
              <a:ahLst/>
              <a:cxnLst/>
              <a:rect l="l" t="t" r="r" b="b"/>
              <a:pathLst>
                <a:path w="1132" h="1131" extrusionOk="0">
                  <a:moveTo>
                    <a:pt x="618" y="0"/>
                  </a:moveTo>
                  <a:lnTo>
                    <a:pt x="153" y="464"/>
                  </a:lnTo>
                  <a:lnTo>
                    <a:pt x="1" y="1078"/>
                  </a:lnTo>
                  <a:lnTo>
                    <a:pt x="53" y="1131"/>
                  </a:lnTo>
                  <a:lnTo>
                    <a:pt x="667" y="978"/>
                  </a:lnTo>
                  <a:lnTo>
                    <a:pt x="1131" y="514"/>
                  </a:lnTo>
                  <a:lnTo>
                    <a:pt x="618" y="514"/>
                  </a:lnTo>
                  <a:lnTo>
                    <a:pt x="618" y="0"/>
                  </a:ln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solidFill>
                  <a:schemeClr val="accent2">
                    <a:lumMod val="60000"/>
                    <a:lumOff val="40000"/>
                  </a:schemeClr>
                </a:solidFill>
              </a:endParaRPr>
            </a:p>
          </p:txBody>
        </p:sp>
        <p:sp>
          <p:nvSpPr>
            <p:cNvPr id="22" name="Google Shape;2846;p59">
              <a:extLst>
                <a:ext uri="{FF2B5EF4-FFF2-40B4-BE49-F238E27FC236}">
                  <a16:creationId xmlns:a16="http://schemas.microsoft.com/office/drawing/2014/main" id="{80E5F3F8-52C5-B7F1-8CB0-D94B9DCF65DB}"/>
                </a:ext>
              </a:extLst>
            </p:cNvPr>
            <p:cNvSpPr/>
            <p:nvPr/>
          </p:nvSpPr>
          <p:spPr>
            <a:xfrm>
              <a:off x="3598888" y="1907950"/>
              <a:ext cx="28250" cy="28250"/>
            </a:xfrm>
            <a:custGeom>
              <a:avLst/>
              <a:gdLst/>
              <a:ahLst/>
              <a:cxnLst/>
              <a:rect l="l" t="t" r="r" b="b"/>
              <a:pathLst>
                <a:path w="1130" h="1130" extrusionOk="0">
                  <a:moveTo>
                    <a:pt x="616" y="1"/>
                  </a:moveTo>
                  <a:lnTo>
                    <a:pt x="152" y="465"/>
                  </a:lnTo>
                  <a:lnTo>
                    <a:pt x="1" y="1077"/>
                  </a:lnTo>
                  <a:lnTo>
                    <a:pt x="53" y="1130"/>
                  </a:lnTo>
                  <a:lnTo>
                    <a:pt x="665" y="979"/>
                  </a:lnTo>
                  <a:lnTo>
                    <a:pt x="1130" y="514"/>
                  </a:lnTo>
                  <a:lnTo>
                    <a:pt x="616" y="513"/>
                  </a:lnTo>
                  <a:lnTo>
                    <a:pt x="616" y="1"/>
                  </a:ln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solidFill>
                  <a:schemeClr val="accent2">
                    <a:lumMod val="60000"/>
                    <a:lumOff val="40000"/>
                  </a:schemeClr>
                </a:solidFill>
              </a:endParaRPr>
            </a:p>
          </p:txBody>
        </p:sp>
        <p:sp>
          <p:nvSpPr>
            <p:cNvPr id="23" name="Google Shape;2847;p59">
              <a:extLst>
                <a:ext uri="{FF2B5EF4-FFF2-40B4-BE49-F238E27FC236}">
                  <a16:creationId xmlns:a16="http://schemas.microsoft.com/office/drawing/2014/main" id="{1740A5E4-D7D0-4978-60B7-0ADC972AC758}"/>
                </a:ext>
              </a:extLst>
            </p:cNvPr>
            <p:cNvSpPr/>
            <p:nvPr/>
          </p:nvSpPr>
          <p:spPr>
            <a:xfrm>
              <a:off x="3629188" y="1877625"/>
              <a:ext cx="28325" cy="28275"/>
            </a:xfrm>
            <a:custGeom>
              <a:avLst/>
              <a:gdLst/>
              <a:ahLst/>
              <a:cxnLst/>
              <a:rect l="l" t="t" r="r" b="b"/>
              <a:pathLst>
                <a:path w="1133" h="1131" extrusionOk="0">
                  <a:moveTo>
                    <a:pt x="618" y="0"/>
                  </a:moveTo>
                  <a:lnTo>
                    <a:pt x="153" y="464"/>
                  </a:lnTo>
                  <a:lnTo>
                    <a:pt x="1" y="1078"/>
                  </a:lnTo>
                  <a:lnTo>
                    <a:pt x="54" y="1130"/>
                  </a:lnTo>
                  <a:lnTo>
                    <a:pt x="668" y="978"/>
                  </a:lnTo>
                  <a:lnTo>
                    <a:pt x="1133" y="514"/>
                  </a:lnTo>
                  <a:lnTo>
                    <a:pt x="618" y="514"/>
                  </a:lnTo>
                  <a:lnTo>
                    <a:pt x="618" y="0"/>
                  </a:ln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solidFill>
                  <a:schemeClr val="accent2">
                    <a:lumMod val="60000"/>
                    <a:lumOff val="40000"/>
                  </a:schemeClr>
                </a:solidFill>
              </a:endParaRPr>
            </a:p>
          </p:txBody>
        </p:sp>
      </p:grpSp>
    </p:spTree>
    <p:extLst>
      <p:ext uri="{BB962C8B-B14F-4D97-AF65-F5344CB8AC3E}">
        <p14:creationId xmlns:p14="http://schemas.microsoft.com/office/powerpoint/2010/main" val="10623371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85720" y="285734"/>
            <a:ext cx="8229600" cy="857250"/>
          </a:xfrm>
        </p:spPr>
        <p:txBody>
          <a:bodyPr>
            <a:normAutofit/>
          </a:bodyPr>
          <a:lstStyle/>
          <a:p>
            <a:r>
              <a:rPr lang="en-US" sz="2800" dirty="0">
                <a:solidFill>
                  <a:srgbClr val="0070C0"/>
                </a:solidFill>
                <a:latin typeface="Algerian" pitchFamily="82" charset="0"/>
              </a:rPr>
              <a:t>references</a:t>
            </a:r>
          </a:p>
        </p:txBody>
      </p:sp>
      <p:grpSp>
        <p:nvGrpSpPr>
          <p:cNvPr id="24" name="Google Shape;2829;p59"/>
          <p:cNvGrpSpPr/>
          <p:nvPr/>
        </p:nvGrpSpPr>
        <p:grpSpPr>
          <a:xfrm rot="13322680">
            <a:off x="515167" y="-158364"/>
            <a:ext cx="1969997" cy="1655646"/>
            <a:chOff x="3339513" y="1818100"/>
            <a:chExt cx="318000" cy="299675"/>
          </a:xfrm>
        </p:grpSpPr>
        <p:sp>
          <p:nvSpPr>
            <p:cNvPr id="25" name="Google Shape;2830;p59"/>
            <p:cNvSpPr/>
            <p:nvPr/>
          </p:nvSpPr>
          <p:spPr>
            <a:xfrm>
              <a:off x="3432963" y="2035950"/>
              <a:ext cx="56225" cy="7475"/>
            </a:xfrm>
            <a:custGeom>
              <a:avLst/>
              <a:gdLst/>
              <a:ahLst/>
              <a:cxnLst/>
              <a:rect l="l" t="t" r="r" b="b"/>
              <a:pathLst>
                <a:path w="2249" h="299" extrusionOk="0">
                  <a:moveTo>
                    <a:pt x="300" y="0"/>
                  </a:moveTo>
                  <a:lnTo>
                    <a:pt x="1" y="298"/>
                  </a:lnTo>
                  <a:lnTo>
                    <a:pt x="1953" y="298"/>
                  </a:lnTo>
                  <a:lnTo>
                    <a:pt x="22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60000"/>
                    <a:lumOff val="40000"/>
                  </a:schemeClr>
                </a:solidFill>
              </a:endParaRPr>
            </a:p>
          </p:txBody>
        </p:sp>
        <p:sp>
          <p:nvSpPr>
            <p:cNvPr id="26" name="Google Shape;2831;p59"/>
            <p:cNvSpPr/>
            <p:nvPr/>
          </p:nvSpPr>
          <p:spPr>
            <a:xfrm>
              <a:off x="3420313" y="2048650"/>
              <a:ext cx="56175" cy="7475"/>
            </a:xfrm>
            <a:custGeom>
              <a:avLst/>
              <a:gdLst/>
              <a:ahLst/>
              <a:cxnLst/>
              <a:rect l="l" t="t" r="r" b="b"/>
              <a:pathLst>
                <a:path w="2247" h="299" extrusionOk="0">
                  <a:moveTo>
                    <a:pt x="295" y="0"/>
                  </a:moveTo>
                  <a:lnTo>
                    <a:pt x="0" y="298"/>
                  </a:lnTo>
                  <a:lnTo>
                    <a:pt x="1951" y="298"/>
                  </a:lnTo>
                  <a:lnTo>
                    <a:pt x="22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60000"/>
                    <a:lumOff val="40000"/>
                  </a:schemeClr>
                </a:solidFill>
              </a:endParaRPr>
            </a:p>
          </p:txBody>
        </p:sp>
        <p:sp>
          <p:nvSpPr>
            <p:cNvPr id="27" name="Google Shape;2832;p59"/>
            <p:cNvSpPr/>
            <p:nvPr/>
          </p:nvSpPr>
          <p:spPr>
            <a:xfrm>
              <a:off x="3408138" y="2060750"/>
              <a:ext cx="56250" cy="7500"/>
            </a:xfrm>
            <a:custGeom>
              <a:avLst/>
              <a:gdLst/>
              <a:ahLst/>
              <a:cxnLst/>
              <a:rect l="l" t="t" r="r" b="b"/>
              <a:pathLst>
                <a:path w="2250" h="300" extrusionOk="0">
                  <a:moveTo>
                    <a:pt x="298" y="0"/>
                  </a:moveTo>
                  <a:lnTo>
                    <a:pt x="1" y="298"/>
                  </a:lnTo>
                  <a:lnTo>
                    <a:pt x="1951" y="300"/>
                  </a:lnTo>
                  <a:lnTo>
                    <a:pt x="2250" y="2"/>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60000"/>
                    <a:lumOff val="40000"/>
                  </a:schemeClr>
                </a:solidFill>
              </a:endParaRPr>
            </a:p>
          </p:txBody>
        </p:sp>
        <p:sp>
          <p:nvSpPr>
            <p:cNvPr id="28" name="Google Shape;2833;p59"/>
            <p:cNvSpPr/>
            <p:nvPr/>
          </p:nvSpPr>
          <p:spPr>
            <a:xfrm>
              <a:off x="3550638" y="1875300"/>
              <a:ext cx="56225" cy="7450"/>
            </a:xfrm>
            <a:custGeom>
              <a:avLst/>
              <a:gdLst/>
              <a:ahLst/>
              <a:cxnLst/>
              <a:rect l="l" t="t" r="r" b="b"/>
              <a:pathLst>
                <a:path w="2249" h="298" extrusionOk="0">
                  <a:moveTo>
                    <a:pt x="298" y="0"/>
                  </a:moveTo>
                  <a:lnTo>
                    <a:pt x="0" y="298"/>
                  </a:lnTo>
                  <a:lnTo>
                    <a:pt x="1950" y="298"/>
                  </a:lnTo>
                  <a:lnTo>
                    <a:pt x="2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60000"/>
                    <a:lumOff val="40000"/>
                  </a:schemeClr>
                </a:solidFill>
              </a:endParaRPr>
            </a:p>
          </p:txBody>
        </p:sp>
        <p:sp>
          <p:nvSpPr>
            <p:cNvPr id="29" name="Google Shape;2834;p59"/>
            <p:cNvSpPr/>
            <p:nvPr/>
          </p:nvSpPr>
          <p:spPr>
            <a:xfrm>
              <a:off x="3537938" y="1888025"/>
              <a:ext cx="56175" cy="7425"/>
            </a:xfrm>
            <a:custGeom>
              <a:avLst/>
              <a:gdLst/>
              <a:ahLst/>
              <a:cxnLst/>
              <a:rect l="l" t="t" r="r" b="b"/>
              <a:pathLst>
                <a:path w="2247" h="297" extrusionOk="0">
                  <a:moveTo>
                    <a:pt x="298" y="0"/>
                  </a:moveTo>
                  <a:lnTo>
                    <a:pt x="0" y="297"/>
                  </a:lnTo>
                  <a:lnTo>
                    <a:pt x="1950" y="297"/>
                  </a:lnTo>
                  <a:lnTo>
                    <a:pt x="22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60000"/>
                    <a:lumOff val="40000"/>
                  </a:schemeClr>
                </a:solidFill>
              </a:endParaRPr>
            </a:p>
          </p:txBody>
        </p:sp>
        <p:sp>
          <p:nvSpPr>
            <p:cNvPr id="30" name="Google Shape;2835;p59"/>
            <p:cNvSpPr/>
            <p:nvPr/>
          </p:nvSpPr>
          <p:spPr>
            <a:xfrm>
              <a:off x="3525788" y="1900125"/>
              <a:ext cx="56225" cy="7500"/>
            </a:xfrm>
            <a:custGeom>
              <a:avLst/>
              <a:gdLst/>
              <a:ahLst/>
              <a:cxnLst/>
              <a:rect l="l" t="t" r="r" b="b"/>
              <a:pathLst>
                <a:path w="2249" h="300" extrusionOk="0">
                  <a:moveTo>
                    <a:pt x="299" y="0"/>
                  </a:moveTo>
                  <a:lnTo>
                    <a:pt x="1" y="298"/>
                  </a:lnTo>
                  <a:lnTo>
                    <a:pt x="1951" y="300"/>
                  </a:lnTo>
                  <a:lnTo>
                    <a:pt x="22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60000"/>
                    <a:lumOff val="40000"/>
                  </a:schemeClr>
                </a:solidFill>
              </a:endParaRPr>
            </a:p>
          </p:txBody>
        </p:sp>
        <p:sp>
          <p:nvSpPr>
            <p:cNvPr id="31" name="Google Shape;2836;p59"/>
            <p:cNvSpPr/>
            <p:nvPr/>
          </p:nvSpPr>
          <p:spPr>
            <a:xfrm>
              <a:off x="3590288" y="1835625"/>
              <a:ext cx="56225" cy="7525"/>
            </a:xfrm>
            <a:custGeom>
              <a:avLst/>
              <a:gdLst/>
              <a:ahLst/>
              <a:cxnLst/>
              <a:rect l="l" t="t" r="r" b="b"/>
              <a:pathLst>
                <a:path w="2249" h="301" extrusionOk="0">
                  <a:moveTo>
                    <a:pt x="298" y="1"/>
                  </a:moveTo>
                  <a:lnTo>
                    <a:pt x="0" y="300"/>
                  </a:lnTo>
                  <a:lnTo>
                    <a:pt x="1952" y="300"/>
                  </a:lnTo>
                  <a:lnTo>
                    <a:pt x="22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60000"/>
                    <a:lumOff val="40000"/>
                  </a:schemeClr>
                </a:solidFill>
              </a:endParaRPr>
            </a:p>
          </p:txBody>
        </p:sp>
        <p:sp>
          <p:nvSpPr>
            <p:cNvPr id="32" name="Google Shape;2837;p59"/>
            <p:cNvSpPr/>
            <p:nvPr/>
          </p:nvSpPr>
          <p:spPr>
            <a:xfrm>
              <a:off x="3577588" y="1848325"/>
              <a:ext cx="56225" cy="7525"/>
            </a:xfrm>
            <a:custGeom>
              <a:avLst/>
              <a:gdLst/>
              <a:ahLst/>
              <a:cxnLst/>
              <a:rect l="l" t="t" r="r" b="b"/>
              <a:pathLst>
                <a:path w="2249" h="301" extrusionOk="0">
                  <a:moveTo>
                    <a:pt x="298" y="1"/>
                  </a:moveTo>
                  <a:lnTo>
                    <a:pt x="0" y="300"/>
                  </a:lnTo>
                  <a:lnTo>
                    <a:pt x="1951" y="300"/>
                  </a:lnTo>
                  <a:lnTo>
                    <a:pt x="2248" y="2"/>
                  </a:lnTo>
                  <a:lnTo>
                    <a:pt x="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60000"/>
                    <a:lumOff val="40000"/>
                  </a:schemeClr>
                </a:solidFill>
              </a:endParaRPr>
            </a:p>
          </p:txBody>
        </p:sp>
        <p:sp>
          <p:nvSpPr>
            <p:cNvPr id="33" name="Google Shape;2838;p59"/>
            <p:cNvSpPr/>
            <p:nvPr/>
          </p:nvSpPr>
          <p:spPr>
            <a:xfrm>
              <a:off x="3565438" y="1860475"/>
              <a:ext cx="56225" cy="7500"/>
            </a:xfrm>
            <a:custGeom>
              <a:avLst/>
              <a:gdLst/>
              <a:ahLst/>
              <a:cxnLst/>
              <a:rect l="l" t="t" r="r" b="b"/>
              <a:pathLst>
                <a:path w="2249" h="300" extrusionOk="0">
                  <a:moveTo>
                    <a:pt x="299" y="0"/>
                  </a:moveTo>
                  <a:lnTo>
                    <a:pt x="1" y="298"/>
                  </a:lnTo>
                  <a:lnTo>
                    <a:pt x="1951" y="299"/>
                  </a:lnTo>
                  <a:lnTo>
                    <a:pt x="2249" y="2"/>
                  </a:lnTo>
                  <a:lnTo>
                    <a:pt x="2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60000"/>
                    <a:lumOff val="40000"/>
                  </a:schemeClr>
                </a:solidFill>
              </a:endParaRPr>
            </a:p>
          </p:txBody>
        </p:sp>
        <p:sp>
          <p:nvSpPr>
            <p:cNvPr id="34" name="Google Shape;2839;p59"/>
            <p:cNvSpPr/>
            <p:nvPr/>
          </p:nvSpPr>
          <p:spPr>
            <a:xfrm>
              <a:off x="3379313" y="1818100"/>
              <a:ext cx="269375" cy="299675"/>
            </a:xfrm>
            <a:custGeom>
              <a:avLst/>
              <a:gdLst/>
              <a:ahLst/>
              <a:cxnLst/>
              <a:rect l="l" t="t" r="r" b="b"/>
              <a:pathLst>
                <a:path w="10775" h="11987" extrusionOk="0">
                  <a:moveTo>
                    <a:pt x="8761" y="1"/>
                  </a:moveTo>
                  <a:lnTo>
                    <a:pt x="4556" y="4206"/>
                  </a:lnTo>
                  <a:lnTo>
                    <a:pt x="4557" y="5703"/>
                  </a:lnTo>
                  <a:lnTo>
                    <a:pt x="1" y="10258"/>
                  </a:lnTo>
                  <a:lnTo>
                    <a:pt x="1" y="11987"/>
                  </a:lnTo>
                  <a:lnTo>
                    <a:pt x="1234" y="10754"/>
                  </a:lnTo>
                  <a:lnTo>
                    <a:pt x="1234" y="10176"/>
                  </a:lnTo>
                  <a:lnTo>
                    <a:pt x="780" y="10631"/>
                  </a:lnTo>
                  <a:lnTo>
                    <a:pt x="778" y="10231"/>
                  </a:lnTo>
                  <a:lnTo>
                    <a:pt x="2501" y="8510"/>
                  </a:lnTo>
                  <a:lnTo>
                    <a:pt x="4243" y="8508"/>
                  </a:lnTo>
                  <a:lnTo>
                    <a:pt x="6052" y="6699"/>
                  </a:lnTo>
                  <a:lnTo>
                    <a:pt x="6052" y="5685"/>
                  </a:lnTo>
                  <a:lnTo>
                    <a:pt x="5184" y="5685"/>
                  </a:lnTo>
                  <a:lnTo>
                    <a:pt x="6736" y="4131"/>
                  </a:lnTo>
                  <a:lnTo>
                    <a:pt x="6736" y="4131"/>
                  </a:lnTo>
                  <a:lnTo>
                    <a:pt x="5848" y="4132"/>
                  </a:lnTo>
                  <a:lnTo>
                    <a:pt x="4924" y="4131"/>
                  </a:lnTo>
                  <a:lnTo>
                    <a:pt x="8806" y="250"/>
                  </a:lnTo>
                  <a:lnTo>
                    <a:pt x="10526" y="250"/>
                  </a:lnTo>
                  <a:lnTo>
                    <a:pt x="107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60000"/>
                    <a:lumOff val="40000"/>
                  </a:schemeClr>
                </a:solidFill>
              </a:endParaRPr>
            </a:p>
          </p:txBody>
        </p:sp>
        <p:sp>
          <p:nvSpPr>
            <p:cNvPr id="35" name="Google Shape;2840;p59"/>
            <p:cNvSpPr/>
            <p:nvPr/>
          </p:nvSpPr>
          <p:spPr>
            <a:xfrm>
              <a:off x="3493238" y="1848350"/>
              <a:ext cx="159525" cy="197975"/>
            </a:xfrm>
            <a:custGeom>
              <a:avLst/>
              <a:gdLst/>
              <a:ahLst/>
              <a:cxnLst/>
              <a:rect l="l" t="t" r="r" b="b"/>
              <a:pathLst>
                <a:path w="6381" h="7919" extrusionOk="0">
                  <a:moveTo>
                    <a:pt x="6246" y="0"/>
                  </a:moveTo>
                  <a:cubicBezTo>
                    <a:pt x="6215" y="0"/>
                    <a:pt x="6185" y="12"/>
                    <a:pt x="6161" y="35"/>
                  </a:cubicBezTo>
                  <a:lnTo>
                    <a:pt x="2090" y="4106"/>
                  </a:lnTo>
                  <a:cubicBezTo>
                    <a:pt x="2070" y="4126"/>
                    <a:pt x="2058" y="4152"/>
                    <a:pt x="2055" y="4180"/>
                  </a:cubicBezTo>
                  <a:lnTo>
                    <a:pt x="1873" y="5886"/>
                  </a:lnTo>
                  <a:lnTo>
                    <a:pt x="48" y="7712"/>
                  </a:lnTo>
                  <a:cubicBezTo>
                    <a:pt x="0" y="7760"/>
                    <a:pt x="0" y="7836"/>
                    <a:pt x="48" y="7883"/>
                  </a:cubicBezTo>
                  <a:cubicBezTo>
                    <a:pt x="72" y="7907"/>
                    <a:pt x="102" y="7919"/>
                    <a:pt x="133" y="7919"/>
                  </a:cubicBezTo>
                  <a:cubicBezTo>
                    <a:pt x="164" y="7919"/>
                    <a:pt x="194" y="7907"/>
                    <a:pt x="218" y="7883"/>
                  </a:cubicBezTo>
                  <a:lnTo>
                    <a:pt x="2075" y="6027"/>
                  </a:lnTo>
                  <a:cubicBezTo>
                    <a:pt x="2094" y="6007"/>
                    <a:pt x="2107" y="5982"/>
                    <a:pt x="2110" y="5955"/>
                  </a:cubicBezTo>
                  <a:lnTo>
                    <a:pt x="2291" y="4247"/>
                  </a:lnTo>
                  <a:lnTo>
                    <a:pt x="6332" y="206"/>
                  </a:lnTo>
                  <a:cubicBezTo>
                    <a:pt x="6380" y="159"/>
                    <a:pt x="6380" y="83"/>
                    <a:pt x="6332" y="35"/>
                  </a:cubicBezTo>
                  <a:cubicBezTo>
                    <a:pt x="6308" y="12"/>
                    <a:pt x="6277" y="0"/>
                    <a:pt x="6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60000"/>
                    <a:lumOff val="40000"/>
                  </a:schemeClr>
                </a:solidFill>
              </a:endParaRPr>
            </a:p>
          </p:txBody>
        </p:sp>
        <p:sp>
          <p:nvSpPr>
            <p:cNvPr id="36" name="Google Shape;2841;p59"/>
            <p:cNvSpPr/>
            <p:nvPr/>
          </p:nvSpPr>
          <p:spPr>
            <a:xfrm>
              <a:off x="3339513" y="1951300"/>
              <a:ext cx="142875" cy="115675"/>
            </a:xfrm>
            <a:custGeom>
              <a:avLst/>
              <a:gdLst/>
              <a:ahLst/>
              <a:cxnLst/>
              <a:rect l="l" t="t" r="r" b="b"/>
              <a:pathLst>
                <a:path w="5715" h="4627" extrusionOk="0">
                  <a:moveTo>
                    <a:pt x="5582" y="0"/>
                  </a:moveTo>
                  <a:cubicBezTo>
                    <a:pt x="5551" y="0"/>
                    <a:pt x="5520" y="12"/>
                    <a:pt x="5496" y="36"/>
                  </a:cubicBezTo>
                  <a:lnTo>
                    <a:pt x="1155" y="4377"/>
                  </a:lnTo>
                  <a:lnTo>
                    <a:pt x="145" y="4227"/>
                  </a:lnTo>
                  <a:cubicBezTo>
                    <a:pt x="140" y="4227"/>
                    <a:pt x="134" y="4226"/>
                    <a:pt x="129" y="4226"/>
                  </a:cubicBezTo>
                  <a:cubicBezTo>
                    <a:pt x="71" y="4226"/>
                    <a:pt x="20" y="4269"/>
                    <a:pt x="11" y="4329"/>
                  </a:cubicBezTo>
                  <a:cubicBezTo>
                    <a:pt x="1" y="4394"/>
                    <a:pt x="45" y="4455"/>
                    <a:pt x="109" y="4466"/>
                  </a:cubicBezTo>
                  <a:lnTo>
                    <a:pt x="1179" y="4625"/>
                  </a:lnTo>
                  <a:cubicBezTo>
                    <a:pt x="1185" y="4625"/>
                    <a:pt x="1190" y="4627"/>
                    <a:pt x="1197" y="4627"/>
                  </a:cubicBezTo>
                  <a:cubicBezTo>
                    <a:pt x="1229" y="4625"/>
                    <a:pt x="1260" y="4613"/>
                    <a:pt x="1282" y="4592"/>
                  </a:cubicBezTo>
                  <a:lnTo>
                    <a:pt x="5668" y="207"/>
                  </a:lnTo>
                  <a:cubicBezTo>
                    <a:pt x="5715" y="159"/>
                    <a:pt x="5715" y="83"/>
                    <a:pt x="5668" y="36"/>
                  </a:cubicBezTo>
                  <a:cubicBezTo>
                    <a:pt x="5644" y="12"/>
                    <a:pt x="5613" y="0"/>
                    <a:pt x="55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60000"/>
                    <a:lumOff val="40000"/>
                  </a:schemeClr>
                </a:solidFill>
              </a:endParaRPr>
            </a:p>
          </p:txBody>
        </p:sp>
        <p:sp>
          <p:nvSpPr>
            <p:cNvPr id="37" name="Google Shape;2842;p59"/>
            <p:cNvSpPr/>
            <p:nvPr/>
          </p:nvSpPr>
          <p:spPr>
            <a:xfrm>
              <a:off x="3367838" y="2006500"/>
              <a:ext cx="28325" cy="28300"/>
            </a:xfrm>
            <a:custGeom>
              <a:avLst/>
              <a:gdLst/>
              <a:ahLst/>
              <a:cxnLst/>
              <a:rect l="l" t="t" r="r" b="b"/>
              <a:pathLst>
                <a:path w="1133" h="1132" extrusionOk="0">
                  <a:moveTo>
                    <a:pt x="619" y="0"/>
                  </a:moveTo>
                  <a:lnTo>
                    <a:pt x="153" y="466"/>
                  </a:lnTo>
                  <a:lnTo>
                    <a:pt x="1" y="1080"/>
                  </a:lnTo>
                  <a:lnTo>
                    <a:pt x="56" y="1132"/>
                  </a:lnTo>
                  <a:lnTo>
                    <a:pt x="667" y="979"/>
                  </a:lnTo>
                  <a:lnTo>
                    <a:pt x="1133" y="515"/>
                  </a:lnTo>
                  <a:lnTo>
                    <a:pt x="619" y="515"/>
                  </a:lnTo>
                  <a:lnTo>
                    <a:pt x="6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60000"/>
                    <a:lumOff val="40000"/>
                  </a:schemeClr>
                </a:solidFill>
              </a:endParaRPr>
            </a:p>
          </p:txBody>
        </p:sp>
        <p:sp>
          <p:nvSpPr>
            <p:cNvPr id="38" name="Google Shape;2843;p59"/>
            <p:cNvSpPr/>
            <p:nvPr/>
          </p:nvSpPr>
          <p:spPr>
            <a:xfrm>
              <a:off x="3393963" y="1980525"/>
              <a:ext cx="28250" cy="28250"/>
            </a:xfrm>
            <a:custGeom>
              <a:avLst/>
              <a:gdLst/>
              <a:ahLst/>
              <a:cxnLst/>
              <a:rect l="l" t="t" r="r" b="b"/>
              <a:pathLst>
                <a:path w="1130" h="1130" extrusionOk="0">
                  <a:moveTo>
                    <a:pt x="616" y="0"/>
                  </a:moveTo>
                  <a:lnTo>
                    <a:pt x="151" y="465"/>
                  </a:lnTo>
                  <a:lnTo>
                    <a:pt x="0" y="1077"/>
                  </a:lnTo>
                  <a:lnTo>
                    <a:pt x="52" y="1129"/>
                  </a:lnTo>
                  <a:lnTo>
                    <a:pt x="665" y="978"/>
                  </a:lnTo>
                  <a:lnTo>
                    <a:pt x="1129" y="513"/>
                  </a:lnTo>
                  <a:lnTo>
                    <a:pt x="616" y="513"/>
                  </a:lnTo>
                  <a:lnTo>
                    <a:pt x="6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60000"/>
                    <a:lumOff val="40000"/>
                  </a:schemeClr>
                </a:solidFill>
              </a:endParaRPr>
            </a:p>
          </p:txBody>
        </p:sp>
        <p:sp>
          <p:nvSpPr>
            <p:cNvPr id="39" name="Google Shape;2844;p59"/>
            <p:cNvSpPr/>
            <p:nvPr/>
          </p:nvSpPr>
          <p:spPr>
            <a:xfrm>
              <a:off x="3424263" y="1950150"/>
              <a:ext cx="28275" cy="28275"/>
            </a:xfrm>
            <a:custGeom>
              <a:avLst/>
              <a:gdLst/>
              <a:ahLst/>
              <a:cxnLst/>
              <a:rect l="l" t="t" r="r" b="b"/>
              <a:pathLst>
                <a:path w="1131" h="1131" extrusionOk="0">
                  <a:moveTo>
                    <a:pt x="617" y="0"/>
                  </a:moveTo>
                  <a:lnTo>
                    <a:pt x="153" y="465"/>
                  </a:lnTo>
                  <a:lnTo>
                    <a:pt x="0" y="1079"/>
                  </a:lnTo>
                  <a:lnTo>
                    <a:pt x="54" y="1131"/>
                  </a:lnTo>
                  <a:lnTo>
                    <a:pt x="667" y="980"/>
                  </a:lnTo>
                  <a:lnTo>
                    <a:pt x="1131" y="514"/>
                  </a:lnTo>
                  <a:lnTo>
                    <a:pt x="617" y="514"/>
                  </a:lnTo>
                  <a:lnTo>
                    <a:pt x="6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60000"/>
                    <a:lumOff val="40000"/>
                  </a:schemeClr>
                </a:solidFill>
              </a:endParaRPr>
            </a:p>
          </p:txBody>
        </p:sp>
        <p:sp>
          <p:nvSpPr>
            <p:cNvPr id="40" name="Google Shape;2845;p59"/>
            <p:cNvSpPr/>
            <p:nvPr/>
          </p:nvSpPr>
          <p:spPr>
            <a:xfrm>
              <a:off x="3572813" y="1934000"/>
              <a:ext cx="28300" cy="28275"/>
            </a:xfrm>
            <a:custGeom>
              <a:avLst/>
              <a:gdLst/>
              <a:ahLst/>
              <a:cxnLst/>
              <a:rect l="l" t="t" r="r" b="b"/>
              <a:pathLst>
                <a:path w="1132" h="1131" extrusionOk="0">
                  <a:moveTo>
                    <a:pt x="618" y="0"/>
                  </a:moveTo>
                  <a:lnTo>
                    <a:pt x="153" y="464"/>
                  </a:lnTo>
                  <a:lnTo>
                    <a:pt x="1" y="1078"/>
                  </a:lnTo>
                  <a:lnTo>
                    <a:pt x="53" y="1131"/>
                  </a:lnTo>
                  <a:lnTo>
                    <a:pt x="667" y="978"/>
                  </a:lnTo>
                  <a:lnTo>
                    <a:pt x="1131" y="514"/>
                  </a:lnTo>
                  <a:lnTo>
                    <a:pt x="618" y="514"/>
                  </a:lnTo>
                  <a:lnTo>
                    <a:pt x="6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60000"/>
                    <a:lumOff val="40000"/>
                  </a:schemeClr>
                </a:solidFill>
              </a:endParaRPr>
            </a:p>
          </p:txBody>
        </p:sp>
        <p:sp>
          <p:nvSpPr>
            <p:cNvPr id="41" name="Google Shape;2846;p59"/>
            <p:cNvSpPr/>
            <p:nvPr/>
          </p:nvSpPr>
          <p:spPr>
            <a:xfrm>
              <a:off x="3598888" y="1907950"/>
              <a:ext cx="28250" cy="28250"/>
            </a:xfrm>
            <a:custGeom>
              <a:avLst/>
              <a:gdLst/>
              <a:ahLst/>
              <a:cxnLst/>
              <a:rect l="l" t="t" r="r" b="b"/>
              <a:pathLst>
                <a:path w="1130" h="1130" extrusionOk="0">
                  <a:moveTo>
                    <a:pt x="616" y="1"/>
                  </a:moveTo>
                  <a:lnTo>
                    <a:pt x="152" y="465"/>
                  </a:lnTo>
                  <a:lnTo>
                    <a:pt x="1" y="1077"/>
                  </a:lnTo>
                  <a:lnTo>
                    <a:pt x="53" y="1130"/>
                  </a:lnTo>
                  <a:lnTo>
                    <a:pt x="665" y="979"/>
                  </a:lnTo>
                  <a:lnTo>
                    <a:pt x="1130" y="514"/>
                  </a:lnTo>
                  <a:lnTo>
                    <a:pt x="616" y="513"/>
                  </a:lnTo>
                  <a:lnTo>
                    <a:pt x="6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60000"/>
                    <a:lumOff val="40000"/>
                  </a:schemeClr>
                </a:solidFill>
              </a:endParaRPr>
            </a:p>
          </p:txBody>
        </p:sp>
        <p:sp>
          <p:nvSpPr>
            <p:cNvPr id="42" name="Google Shape;2847;p59"/>
            <p:cNvSpPr/>
            <p:nvPr/>
          </p:nvSpPr>
          <p:spPr>
            <a:xfrm>
              <a:off x="3629188" y="1877625"/>
              <a:ext cx="28325" cy="28275"/>
            </a:xfrm>
            <a:custGeom>
              <a:avLst/>
              <a:gdLst/>
              <a:ahLst/>
              <a:cxnLst/>
              <a:rect l="l" t="t" r="r" b="b"/>
              <a:pathLst>
                <a:path w="1133" h="1131" extrusionOk="0">
                  <a:moveTo>
                    <a:pt x="618" y="0"/>
                  </a:moveTo>
                  <a:lnTo>
                    <a:pt x="153" y="464"/>
                  </a:lnTo>
                  <a:lnTo>
                    <a:pt x="1" y="1078"/>
                  </a:lnTo>
                  <a:lnTo>
                    <a:pt x="54" y="1130"/>
                  </a:lnTo>
                  <a:lnTo>
                    <a:pt x="668" y="978"/>
                  </a:lnTo>
                  <a:lnTo>
                    <a:pt x="1133" y="514"/>
                  </a:lnTo>
                  <a:lnTo>
                    <a:pt x="618" y="514"/>
                  </a:lnTo>
                  <a:lnTo>
                    <a:pt x="6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60000"/>
                    <a:lumOff val="40000"/>
                  </a:schemeClr>
                </a:solidFill>
              </a:endParaRPr>
            </a:p>
          </p:txBody>
        </p:sp>
      </p:grpSp>
      <p:sp>
        <p:nvSpPr>
          <p:cNvPr id="6145" name="Rectangle 1"/>
          <p:cNvSpPr>
            <a:spLocks noChangeArrowheads="1"/>
          </p:cNvSpPr>
          <p:nvPr/>
        </p:nvSpPr>
        <p:spPr bwMode="auto">
          <a:xfrm>
            <a:off x="185678" y="1003405"/>
            <a:ext cx="8429684" cy="20313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cs typeface="Arial" pitchFamily="34" charset="0"/>
              </a:rPr>
              <a:t>[1] Amrutha Chandramohan, </a:t>
            </a:r>
            <a:r>
              <a:rPr kumimoji="0" lang="en-US" b="0" i="0" u="none" strike="noStrike" cap="none" normalizeH="0" baseline="0" dirty="0" err="1">
                <a:ln>
                  <a:noFill/>
                </a:ln>
                <a:solidFill>
                  <a:schemeClr val="tx1"/>
                </a:solidFill>
                <a:effectLst/>
                <a:latin typeface="+mn-lt"/>
                <a:cs typeface="Arial" pitchFamily="34" charset="0"/>
              </a:rPr>
              <a:t>Joyal</a:t>
            </a:r>
            <a:r>
              <a:rPr kumimoji="0" lang="en-US" b="0" i="0" u="none" strike="noStrike" cap="none" normalizeH="0" baseline="0" dirty="0">
                <a:ln>
                  <a:noFill/>
                </a:ln>
                <a:solidFill>
                  <a:schemeClr val="tx1"/>
                </a:solidFill>
                <a:effectLst/>
                <a:latin typeface="+mn-lt"/>
                <a:cs typeface="Arial" pitchFamily="34" charset="0"/>
              </a:rPr>
              <a:t> Mendonca, Nikhil Ravi Shankar ‘Automated Waste Segregator’ Texas Instruments India Educators' Conference (TIIEC), CA, vol. 1, no. 1–3, pp. 41–51, May 2014 </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cs typeface="Arial" pitchFamily="34" charset="0"/>
              </a:rPr>
              <a:t>[2] </a:t>
            </a:r>
            <a:r>
              <a:rPr kumimoji="0" lang="en-US" b="0" i="0" u="none" strike="noStrike" cap="none" normalizeH="0" baseline="0" dirty="0" err="1">
                <a:ln>
                  <a:noFill/>
                </a:ln>
                <a:solidFill>
                  <a:schemeClr val="tx1"/>
                </a:solidFill>
                <a:effectLst/>
                <a:latin typeface="+mn-lt"/>
                <a:cs typeface="Arial" pitchFamily="34" charset="0"/>
              </a:rPr>
              <a:t>Poorani</a:t>
            </a:r>
            <a:r>
              <a:rPr kumimoji="0" lang="en-US" b="0" i="0" u="none" strike="noStrike" cap="none" normalizeH="0" baseline="0" dirty="0">
                <a:ln>
                  <a:noFill/>
                </a:ln>
                <a:solidFill>
                  <a:schemeClr val="tx1"/>
                </a:solidFill>
                <a:effectLst/>
                <a:latin typeface="+mn-lt"/>
                <a:cs typeface="Arial" pitchFamily="34" charset="0"/>
              </a:rPr>
              <a:t> </a:t>
            </a:r>
            <a:r>
              <a:rPr kumimoji="0" lang="en-US" b="0" i="0" u="none" strike="noStrike" cap="none" normalizeH="0" baseline="0" dirty="0" err="1">
                <a:ln>
                  <a:noFill/>
                </a:ln>
                <a:solidFill>
                  <a:schemeClr val="tx1"/>
                </a:solidFill>
                <a:effectLst/>
                <a:latin typeface="+mn-lt"/>
                <a:cs typeface="Arial" pitchFamily="34" charset="0"/>
              </a:rPr>
              <a:t>Ravindhiran</a:t>
            </a:r>
            <a:r>
              <a:rPr kumimoji="0" lang="en-US" b="0" i="0" u="none" strike="noStrike" cap="none" normalizeH="0" baseline="0" dirty="0">
                <a:ln>
                  <a:noFill/>
                </a:ln>
                <a:solidFill>
                  <a:schemeClr val="tx1"/>
                </a:solidFill>
                <a:effectLst/>
                <a:latin typeface="+mn-lt"/>
                <a:cs typeface="Arial" pitchFamily="34" charset="0"/>
              </a:rPr>
              <a:t>, Pradeep Gopal, Joseph Gladwin S, </a:t>
            </a:r>
            <a:r>
              <a:rPr kumimoji="0" lang="en-US" b="0" i="0" u="none" strike="noStrike" cap="none" normalizeH="0" baseline="0" dirty="0" err="1">
                <a:ln>
                  <a:noFill/>
                </a:ln>
                <a:solidFill>
                  <a:schemeClr val="tx1"/>
                </a:solidFill>
                <a:effectLst/>
                <a:latin typeface="+mn-lt"/>
                <a:cs typeface="Arial" pitchFamily="34" charset="0"/>
              </a:rPr>
              <a:t>Rajavel</a:t>
            </a:r>
            <a:r>
              <a:rPr kumimoji="0" lang="en-US" b="0" i="0" u="none" strike="noStrike" cap="none" normalizeH="0" baseline="0" dirty="0">
                <a:ln>
                  <a:noFill/>
                </a:ln>
                <a:solidFill>
                  <a:schemeClr val="tx1"/>
                </a:solidFill>
                <a:effectLst/>
                <a:latin typeface="+mn-lt"/>
                <a:cs typeface="Arial" pitchFamily="34" charset="0"/>
              </a:rPr>
              <a:t> R ‘Automated Indoor Waste Management System Employing Wave Front Algorithm and Received Signal’ IEEE Trans. Communications, vol. 1, no. 5, pp. 26 –33, Nov 2017 </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mn-lt"/>
                <a:cs typeface="Arial" pitchFamily="34" charset="0"/>
              </a:rPr>
              <a:t>[3] Smita S Pawar, Shivani </a:t>
            </a:r>
            <a:r>
              <a:rPr kumimoji="0" lang="en-US" b="0" i="0" u="none" strike="noStrike" cap="none" normalizeH="0" baseline="0" dirty="0" err="1">
                <a:ln>
                  <a:noFill/>
                </a:ln>
                <a:solidFill>
                  <a:schemeClr val="tx1"/>
                </a:solidFill>
                <a:effectLst/>
                <a:latin typeface="+mn-lt"/>
                <a:cs typeface="Arial" pitchFamily="34" charset="0"/>
              </a:rPr>
              <a:t>Pise</a:t>
            </a:r>
            <a:r>
              <a:rPr kumimoji="0" lang="en-US" b="0" i="0" u="none" strike="noStrike" cap="none" normalizeH="0" baseline="0" dirty="0">
                <a:ln>
                  <a:noFill/>
                </a:ln>
                <a:solidFill>
                  <a:schemeClr val="tx1"/>
                </a:solidFill>
                <a:effectLst/>
                <a:latin typeface="+mn-lt"/>
                <a:cs typeface="Arial" pitchFamily="34" charset="0"/>
              </a:rPr>
              <a:t>, Kranti </a:t>
            </a:r>
            <a:r>
              <a:rPr kumimoji="0" lang="en-US" b="0" i="0" u="none" strike="noStrike" cap="none" normalizeH="0" baseline="0" dirty="0" err="1">
                <a:ln>
                  <a:noFill/>
                </a:ln>
                <a:solidFill>
                  <a:schemeClr val="tx1"/>
                </a:solidFill>
                <a:effectLst/>
                <a:latin typeface="+mn-lt"/>
                <a:cs typeface="Arial" pitchFamily="34" charset="0"/>
              </a:rPr>
              <a:t>Walke</a:t>
            </a:r>
            <a:r>
              <a:rPr kumimoji="0" lang="en-US" b="0" i="0" u="none" strike="noStrike" cap="none" normalizeH="0" baseline="0" dirty="0">
                <a:ln>
                  <a:noFill/>
                </a:ln>
                <a:solidFill>
                  <a:schemeClr val="tx1"/>
                </a:solidFill>
                <a:effectLst/>
                <a:latin typeface="+mn-lt"/>
                <a:cs typeface="Arial" pitchFamily="34" charset="0"/>
              </a:rPr>
              <a:t>, Renuka Mohite ‘Smart Garbage Monitoring System Using AVR Microcontroller’ Fourth International Conference on Computing Communication Control and Automation (ICCUBEA), India, vol. 3, no. 1, pp. 83–100, Feb 2018</a:t>
            </a:r>
          </a:p>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b="0" i="0" u="none" strike="noStrike" cap="none" normalizeH="0" baseline="0" dirty="0">
              <a:ln>
                <a:noFill/>
              </a:ln>
              <a:solidFill>
                <a:schemeClr val="tx1"/>
              </a:solidFill>
              <a:effectLst/>
              <a:latin typeface="+mn-lt"/>
              <a:cs typeface="Arial" pitchFamily="34" charset="0"/>
            </a:endParaRPr>
          </a:p>
        </p:txBody>
      </p:sp>
      <p:sp>
        <p:nvSpPr>
          <p:cNvPr id="3" name="Slide Number Placeholder 2">
            <a:extLst>
              <a:ext uri="{FF2B5EF4-FFF2-40B4-BE49-F238E27FC236}">
                <a16:creationId xmlns:a16="http://schemas.microsoft.com/office/drawing/2014/main" id="{7DD27796-25F6-BD42-CC83-5510772908B8}"/>
              </a:ext>
            </a:extLst>
          </p:cNvPr>
          <p:cNvSpPr>
            <a:spLocks noGrp="1"/>
          </p:cNvSpPr>
          <p:nvPr>
            <p:ph type="sldNum" sz="quarter" idx="12"/>
          </p:nvPr>
        </p:nvSpPr>
        <p:spPr/>
        <p:txBody>
          <a:bodyPr/>
          <a:lstStyle/>
          <a:p>
            <a:fld id="{D38EA4BD-646F-4C6A-8AC4-91B811B5B748}" type="slidenum">
              <a:rPr lang="en-US" smtClean="0"/>
              <a:pPr/>
              <a:t>23</a:t>
            </a:fld>
            <a:endParaRPr lang="en-US"/>
          </a:p>
        </p:txBody>
      </p:sp>
    </p:spTree>
    <p:extLst>
      <p:ext uri="{BB962C8B-B14F-4D97-AF65-F5344CB8AC3E}">
        <p14:creationId xmlns:p14="http://schemas.microsoft.com/office/powerpoint/2010/main" val="41971311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C6524-ABFF-6F6C-B632-E55D1D4D7B79}"/>
              </a:ext>
            </a:extLst>
          </p:cNvPr>
          <p:cNvSpPr>
            <a:spLocks noGrp="1"/>
          </p:cNvSpPr>
          <p:nvPr>
            <p:ph type="title"/>
          </p:nvPr>
        </p:nvSpPr>
        <p:spPr>
          <a:xfrm>
            <a:off x="1285852" y="285735"/>
            <a:ext cx="4714908" cy="785818"/>
          </a:xfrm>
        </p:spPr>
        <p:txBody>
          <a:bodyPr>
            <a:normAutofit fontScale="90000"/>
          </a:bodyPr>
          <a:lstStyle/>
          <a:p>
            <a:r>
              <a:rPr lang="en-US" sz="3100" dirty="0">
                <a:solidFill>
                  <a:srgbClr val="0070C0"/>
                </a:solidFill>
                <a:latin typeface="Algerian" pitchFamily="82" charset="0"/>
                <a:cs typeface="Times New Roman" panose="02020603050405020304" pitchFamily="18" charset="0"/>
              </a:rPr>
              <a:t>Course Outcomes</a:t>
            </a:r>
            <a:br>
              <a:rPr lang="en-US" sz="1100" dirty="0">
                <a:solidFill>
                  <a:srgbClr val="0070C0"/>
                </a:solidFill>
              </a:rPr>
            </a:br>
            <a:endParaRPr lang="en-IN" sz="1800" dirty="0">
              <a:solidFill>
                <a:srgbClr val="0070C0"/>
              </a:solidFill>
            </a:endParaRPr>
          </a:p>
        </p:txBody>
      </p:sp>
      <p:sp>
        <p:nvSpPr>
          <p:cNvPr id="3" name="Content Placeholder 2">
            <a:extLst>
              <a:ext uri="{FF2B5EF4-FFF2-40B4-BE49-F238E27FC236}">
                <a16:creationId xmlns:a16="http://schemas.microsoft.com/office/drawing/2014/main" id="{5752C287-31BA-5251-2855-B1862A72D6C9}"/>
              </a:ext>
            </a:extLst>
          </p:cNvPr>
          <p:cNvSpPr>
            <a:spLocks noGrp="1"/>
          </p:cNvSpPr>
          <p:nvPr>
            <p:ph idx="1"/>
          </p:nvPr>
        </p:nvSpPr>
        <p:spPr>
          <a:xfrm>
            <a:off x="1214414" y="1214428"/>
            <a:ext cx="7929586" cy="3286148"/>
          </a:xfrm>
        </p:spPr>
        <p:txBody>
          <a:bodyPr>
            <a:normAutofit/>
          </a:bodyPr>
          <a:lstStyle/>
          <a:p>
            <a:pPr marL="0" indent="0">
              <a:buNone/>
            </a:pPr>
            <a:r>
              <a:rPr lang="en-US" sz="1800" dirty="0">
                <a:latin typeface="Times" pitchFamily="18" charset="0"/>
                <a:cs typeface="Times" pitchFamily="18" charset="0"/>
              </a:rPr>
              <a:t>On completion of this course, we are able to:</a:t>
            </a:r>
          </a:p>
          <a:p>
            <a:pPr marL="0" indent="0">
              <a:buNone/>
            </a:pPr>
            <a:endParaRPr lang="en-US" sz="1800" dirty="0">
              <a:latin typeface="Times" pitchFamily="18" charset="0"/>
              <a:cs typeface="Times" pitchFamily="18" charset="0"/>
            </a:endParaRPr>
          </a:p>
          <a:p>
            <a:pPr>
              <a:buFont typeface="Wingdings" panose="05000000000000000000" pitchFamily="2" charset="2"/>
              <a:buChar char="Ø"/>
            </a:pPr>
            <a:r>
              <a:rPr lang="en-US" sz="1800" dirty="0">
                <a:latin typeface="Times" pitchFamily="18" charset="0"/>
                <a:cs typeface="Times" pitchFamily="18" charset="0"/>
              </a:rPr>
              <a:t>Solve the identification problems.</a:t>
            </a:r>
          </a:p>
          <a:p>
            <a:pPr>
              <a:buFont typeface="Wingdings" panose="05000000000000000000" pitchFamily="2" charset="2"/>
              <a:buChar char="Ø"/>
            </a:pPr>
            <a:r>
              <a:rPr lang="en-US" sz="1800" dirty="0">
                <a:latin typeface="Times" pitchFamily="18" charset="0"/>
                <a:cs typeface="Times" pitchFamily="18" charset="0"/>
              </a:rPr>
              <a:t>Analyze the available resources and their utilization.</a:t>
            </a:r>
          </a:p>
          <a:p>
            <a:pPr>
              <a:buFont typeface="Wingdings" panose="05000000000000000000" pitchFamily="2" charset="2"/>
              <a:buChar char="Ø"/>
            </a:pPr>
            <a:r>
              <a:rPr lang="en-US" sz="1800" dirty="0">
                <a:latin typeface="Times" pitchFamily="18" charset="0"/>
                <a:cs typeface="Times" pitchFamily="18" charset="0"/>
              </a:rPr>
              <a:t>Present the work carried out and prepare the report.</a:t>
            </a:r>
          </a:p>
          <a:p>
            <a:pPr>
              <a:buFont typeface="Wingdings" panose="05000000000000000000" pitchFamily="2" charset="2"/>
              <a:buChar char="Ø"/>
            </a:pPr>
            <a:r>
              <a:rPr lang="en-US" sz="1800" dirty="0">
                <a:latin typeface="Times" pitchFamily="18" charset="0"/>
                <a:cs typeface="Times" pitchFamily="18" charset="0"/>
              </a:rPr>
              <a:t>Work in a team to find the solution for societal and technical problems</a:t>
            </a:r>
            <a:r>
              <a:rPr lang="en-US" sz="1400" dirty="0">
                <a:latin typeface="Times" pitchFamily="18" charset="0"/>
                <a:cs typeface="Times" pitchFamily="18" charset="0"/>
              </a:rPr>
              <a:t>.</a:t>
            </a:r>
            <a:endParaRPr lang="en-IN" sz="1400" dirty="0">
              <a:latin typeface="Times" pitchFamily="18" charset="0"/>
              <a:cs typeface="Times" pitchFamily="18" charset="0"/>
            </a:endParaRPr>
          </a:p>
        </p:txBody>
      </p:sp>
      <p:sp>
        <p:nvSpPr>
          <p:cNvPr id="4" name="Slide Number Placeholder 3">
            <a:extLst>
              <a:ext uri="{FF2B5EF4-FFF2-40B4-BE49-F238E27FC236}">
                <a16:creationId xmlns:a16="http://schemas.microsoft.com/office/drawing/2014/main" id="{B3F566B4-C7B2-7B64-9782-C203BAFFD4B6}"/>
              </a:ext>
            </a:extLst>
          </p:cNvPr>
          <p:cNvSpPr>
            <a:spLocks noGrp="1"/>
          </p:cNvSpPr>
          <p:nvPr>
            <p:ph type="sldNum" sz="quarter" idx="12"/>
          </p:nvPr>
        </p:nvSpPr>
        <p:spPr/>
        <p:txBody>
          <a:bodyPr/>
          <a:lstStyle/>
          <a:p>
            <a:fld id="{D38EA4BD-646F-4C6A-8AC4-91B811B5B748}" type="slidenum">
              <a:rPr lang="en-US" smtClean="0"/>
              <a:pPr/>
              <a:t>24</a:t>
            </a:fld>
            <a:endParaRPr lang="en-US"/>
          </a:p>
        </p:txBody>
      </p:sp>
    </p:spTree>
    <p:extLst>
      <p:ext uri="{BB962C8B-B14F-4D97-AF65-F5344CB8AC3E}">
        <p14:creationId xmlns:p14="http://schemas.microsoft.com/office/powerpoint/2010/main" val="16895706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1094"/>
        <p:cNvGrpSpPr/>
        <p:nvPr/>
      </p:nvGrpSpPr>
      <p:grpSpPr>
        <a:xfrm>
          <a:off x="0" y="0"/>
          <a:ext cx="0" cy="0"/>
          <a:chOff x="0" y="0"/>
          <a:chExt cx="0" cy="0"/>
        </a:xfrm>
      </p:grpSpPr>
      <p:sp>
        <p:nvSpPr>
          <p:cNvPr id="1095" name="Google Shape;1095;p41"/>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Algerian" pitchFamily="82" charset="0"/>
              </a:rPr>
              <a:t>THANK YOU</a:t>
            </a:r>
            <a:endParaRPr>
              <a:latin typeface="Algerian" pitchFamily="82" charset="0"/>
            </a:endParaRPr>
          </a:p>
        </p:txBody>
      </p:sp>
      <p:grpSp>
        <p:nvGrpSpPr>
          <p:cNvPr id="2" name="Google Shape;1096;p41"/>
          <p:cNvGrpSpPr/>
          <p:nvPr/>
        </p:nvGrpSpPr>
        <p:grpSpPr>
          <a:xfrm>
            <a:off x="2174664" y="224448"/>
            <a:ext cx="6969336" cy="4919052"/>
            <a:chOff x="2300427" y="112222"/>
            <a:chExt cx="6969336" cy="4919052"/>
          </a:xfrm>
          <a:solidFill>
            <a:schemeClr val="tx2">
              <a:lumMod val="50000"/>
            </a:schemeClr>
          </a:solidFill>
        </p:grpSpPr>
        <p:grpSp>
          <p:nvGrpSpPr>
            <p:cNvPr id="3" name="Google Shape;1097;p41"/>
            <p:cNvGrpSpPr/>
            <p:nvPr/>
          </p:nvGrpSpPr>
          <p:grpSpPr>
            <a:xfrm rot="-2700000" flipH="1">
              <a:off x="3277565" y="987828"/>
              <a:ext cx="3211454" cy="3167835"/>
              <a:chOff x="2632375" y="3610525"/>
              <a:chExt cx="1063875" cy="1049425"/>
            </a:xfrm>
            <a:grpFill/>
          </p:grpSpPr>
          <p:sp>
            <p:nvSpPr>
              <p:cNvPr id="1098" name="Google Shape;1098;p41"/>
              <p:cNvSpPr/>
              <p:nvPr/>
            </p:nvSpPr>
            <p:spPr>
              <a:xfrm>
                <a:off x="3678750" y="4093825"/>
                <a:ext cx="17500" cy="129950"/>
              </a:xfrm>
              <a:custGeom>
                <a:avLst/>
                <a:gdLst/>
                <a:ahLst/>
                <a:cxnLst/>
                <a:rect l="l" t="t" r="r" b="b"/>
                <a:pathLst>
                  <a:path w="700" h="5198" fill="none" extrusionOk="0">
                    <a:moveTo>
                      <a:pt x="699" y="0"/>
                    </a:moveTo>
                    <a:cubicBezTo>
                      <a:pt x="699" y="1763"/>
                      <a:pt x="456" y="3496"/>
                      <a:pt x="0" y="5198"/>
                    </a:cubicBezTo>
                  </a:path>
                </a:pathLst>
              </a:custGeom>
              <a:grpFill/>
              <a:ln w="123100" cap="flat" cmpd="sng">
                <a:solidFill>
                  <a:srgbClr val="C00000"/>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1"/>
              <p:cNvSpPr/>
              <p:nvPr/>
            </p:nvSpPr>
            <p:spPr>
              <a:xfrm>
                <a:off x="2632375" y="3649275"/>
                <a:ext cx="997000" cy="1010675"/>
              </a:xfrm>
              <a:custGeom>
                <a:avLst/>
                <a:gdLst/>
                <a:ahLst/>
                <a:cxnLst/>
                <a:rect l="l" t="t" r="r" b="b"/>
                <a:pathLst>
                  <a:path w="39880" h="40427" fill="none" extrusionOk="0">
                    <a:moveTo>
                      <a:pt x="39880" y="27600"/>
                    </a:moveTo>
                    <a:cubicBezTo>
                      <a:pt x="33193" y="38937"/>
                      <a:pt x="17387" y="40427"/>
                      <a:pt x="8694" y="30548"/>
                    </a:cubicBezTo>
                    <a:cubicBezTo>
                      <a:pt x="0" y="20639"/>
                      <a:pt x="3526" y="5137"/>
                      <a:pt x="15654" y="1"/>
                    </a:cubicBezTo>
                  </a:path>
                </a:pathLst>
              </a:custGeom>
              <a:solidFill>
                <a:schemeClr val="tx1">
                  <a:lumMod val="95000"/>
                  <a:lumOff val="5000"/>
                </a:schemeClr>
              </a:solidFill>
              <a:ln w="123100" cap="flat" cmpd="sng">
                <a:solidFill>
                  <a:schemeClr val="tx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100" name="Google Shape;1100;p41"/>
              <p:cNvSpPr/>
              <p:nvPr/>
            </p:nvSpPr>
            <p:spPr>
              <a:xfrm>
                <a:off x="3083000" y="3610525"/>
                <a:ext cx="129950" cy="17500"/>
              </a:xfrm>
              <a:custGeom>
                <a:avLst/>
                <a:gdLst/>
                <a:ahLst/>
                <a:cxnLst/>
                <a:rect l="l" t="t" r="r" b="b"/>
                <a:pathLst>
                  <a:path w="5198" h="700" fill="none" extrusionOk="0">
                    <a:moveTo>
                      <a:pt x="0" y="700"/>
                    </a:moveTo>
                    <a:cubicBezTo>
                      <a:pt x="1702" y="244"/>
                      <a:pt x="3435" y="0"/>
                      <a:pt x="5198" y="0"/>
                    </a:cubicBezTo>
                  </a:path>
                </a:pathLst>
              </a:custGeom>
              <a:grpFill/>
              <a:ln w="123100" cap="flat" cmpd="sng">
                <a:solidFill>
                  <a:srgbClr val="C00000"/>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1101;p41"/>
            <p:cNvGrpSpPr/>
            <p:nvPr/>
          </p:nvGrpSpPr>
          <p:grpSpPr>
            <a:xfrm rot="-2090361">
              <a:off x="2998105" y="798847"/>
              <a:ext cx="3516348" cy="3545802"/>
              <a:chOff x="6711775" y="1299325"/>
              <a:chExt cx="3277015" cy="3304464"/>
            </a:xfrm>
            <a:grpFill/>
          </p:grpSpPr>
          <p:sp>
            <p:nvSpPr>
              <p:cNvPr id="1102" name="Google Shape;1102;p41"/>
              <p:cNvSpPr/>
              <p:nvPr/>
            </p:nvSpPr>
            <p:spPr>
              <a:xfrm>
                <a:off x="6711775" y="1327877"/>
                <a:ext cx="3277015" cy="3275912"/>
              </a:xfrm>
              <a:custGeom>
                <a:avLst/>
                <a:gdLst/>
                <a:ahLst/>
                <a:cxnLst/>
                <a:rect l="l" t="t" r="r" b="b"/>
                <a:pathLst>
                  <a:path w="92161" h="92130" fill="none" extrusionOk="0">
                    <a:moveTo>
                      <a:pt x="44348" y="0"/>
                    </a:moveTo>
                    <a:cubicBezTo>
                      <a:pt x="62281" y="0"/>
                      <a:pt x="78421" y="10791"/>
                      <a:pt x="85291" y="27356"/>
                    </a:cubicBezTo>
                    <a:cubicBezTo>
                      <a:pt x="92160" y="43922"/>
                      <a:pt x="88361" y="62980"/>
                      <a:pt x="75686" y="75655"/>
                    </a:cubicBezTo>
                    <a:cubicBezTo>
                      <a:pt x="63011" y="88330"/>
                      <a:pt x="43953" y="92129"/>
                      <a:pt x="27387" y="85260"/>
                    </a:cubicBezTo>
                    <a:cubicBezTo>
                      <a:pt x="10821" y="78421"/>
                      <a:pt x="0" y="62250"/>
                      <a:pt x="0" y="44317"/>
                    </a:cubicBezTo>
                  </a:path>
                </a:pathLst>
              </a:custGeom>
              <a:grpFill/>
              <a:ln w="28575" cap="flat" cmpd="sng">
                <a:solidFill>
                  <a:srgbClr val="C00000"/>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1"/>
              <p:cNvSpPr/>
              <p:nvPr/>
            </p:nvSpPr>
            <p:spPr>
              <a:xfrm>
                <a:off x="9627695" y="2121819"/>
                <a:ext cx="85800" cy="71222"/>
              </a:xfrm>
              <a:custGeom>
                <a:avLst/>
                <a:gdLst/>
                <a:ahLst/>
                <a:cxnLst/>
                <a:rect l="l" t="t" r="r" b="b"/>
                <a:pathLst>
                  <a:path w="2413" h="2003" extrusionOk="0">
                    <a:moveTo>
                      <a:pt x="1290" y="0"/>
                    </a:moveTo>
                    <a:cubicBezTo>
                      <a:pt x="1112" y="0"/>
                      <a:pt x="930" y="51"/>
                      <a:pt x="760" y="164"/>
                    </a:cubicBezTo>
                    <a:cubicBezTo>
                      <a:pt x="0" y="650"/>
                      <a:pt x="213" y="1805"/>
                      <a:pt x="1094" y="1988"/>
                    </a:cubicBezTo>
                    <a:cubicBezTo>
                      <a:pt x="1151" y="1998"/>
                      <a:pt x="1209" y="2003"/>
                      <a:pt x="1265" y="2003"/>
                    </a:cubicBezTo>
                    <a:cubicBezTo>
                      <a:pt x="1721" y="2003"/>
                      <a:pt x="2141" y="1687"/>
                      <a:pt x="2249" y="1228"/>
                    </a:cubicBezTo>
                    <a:cubicBezTo>
                      <a:pt x="2413" y="551"/>
                      <a:pt x="1878" y="0"/>
                      <a:pt x="1290" y="0"/>
                    </a:cubicBezTo>
                    <a:close/>
                  </a:path>
                </a:pathLst>
              </a:custGeom>
              <a:grpFill/>
              <a:ln w="19050"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1"/>
              <p:cNvSpPr/>
              <p:nvPr/>
            </p:nvSpPr>
            <p:spPr>
              <a:xfrm>
                <a:off x="8409670" y="1299325"/>
                <a:ext cx="84982" cy="70546"/>
              </a:xfrm>
              <a:custGeom>
                <a:avLst/>
                <a:gdLst/>
                <a:ahLst/>
                <a:cxnLst/>
                <a:rect l="l" t="t" r="r" b="b"/>
                <a:pathLst>
                  <a:path w="2390" h="1984" extrusionOk="0">
                    <a:moveTo>
                      <a:pt x="1275" y="1"/>
                    </a:moveTo>
                    <a:cubicBezTo>
                      <a:pt x="1094" y="1"/>
                      <a:pt x="907" y="51"/>
                      <a:pt x="730" y="165"/>
                    </a:cubicBezTo>
                    <a:cubicBezTo>
                      <a:pt x="0" y="651"/>
                      <a:pt x="213" y="1776"/>
                      <a:pt x="1094" y="1958"/>
                    </a:cubicBezTo>
                    <a:cubicBezTo>
                      <a:pt x="1166" y="1975"/>
                      <a:pt x="1237" y="1983"/>
                      <a:pt x="1308" y="1983"/>
                    </a:cubicBezTo>
                    <a:cubicBezTo>
                      <a:pt x="1747" y="1983"/>
                      <a:pt x="2145" y="1670"/>
                      <a:pt x="2249" y="1198"/>
                    </a:cubicBezTo>
                    <a:cubicBezTo>
                      <a:pt x="2389" y="546"/>
                      <a:pt x="1868" y="1"/>
                      <a:pt x="1275" y="1"/>
                    </a:cubicBezTo>
                    <a:close/>
                  </a:path>
                </a:pathLst>
              </a:custGeom>
              <a:grpFill/>
              <a:ln w="19050"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1"/>
              <p:cNvSpPr/>
              <p:nvPr/>
            </p:nvSpPr>
            <p:spPr>
              <a:xfrm>
                <a:off x="8374007" y="4442202"/>
                <a:ext cx="86049" cy="70511"/>
              </a:xfrm>
              <a:custGeom>
                <a:avLst/>
                <a:gdLst/>
                <a:ahLst/>
                <a:cxnLst/>
                <a:rect l="l" t="t" r="r" b="b"/>
                <a:pathLst>
                  <a:path w="2420" h="1983" extrusionOk="0">
                    <a:moveTo>
                      <a:pt x="1293" y="0"/>
                    </a:moveTo>
                    <a:cubicBezTo>
                      <a:pt x="1114" y="0"/>
                      <a:pt x="930" y="51"/>
                      <a:pt x="760" y="164"/>
                    </a:cubicBezTo>
                    <a:cubicBezTo>
                      <a:pt x="0" y="651"/>
                      <a:pt x="243" y="1775"/>
                      <a:pt x="1094" y="1958"/>
                    </a:cubicBezTo>
                    <a:cubicBezTo>
                      <a:pt x="1170" y="1974"/>
                      <a:pt x="1245" y="1983"/>
                      <a:pt x="1319" y="1983"/>
                    </a:cubicBezTo>
                    <a:cubicBezTo>
                      <a:pt x="1777" y="1983"/>
                      <a:pt x="2175" y="1669"/>
                      <a:pt x="2280" y="1198"/>
                    </a:cubicBezTo>
                    <a:cubicBezTo>
                      <a:pt x="2420" y="545"/>
                      <a:pt x="1881" y="0"/>
                      <a:pt x="1293" y="0"/>
                    </a:cubicBezTo>
                    <a:close/>
                  </a:path>
                </a:pathLst>
              </a:custGeom>
              <a:grpFill/>
              <a:ln w="19050"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1"/>
              <p:cNvSpPr/>
              <p:nvPr/>
            </p:nvSpPr>
            <p:spPr>
              <a:xfrm>
                <a:off x="7136035" y="3984554"/>
                <a:ext cx="79755" cy="70511"/>
              </a:xfrm>
              <a:custGeom>
                <a:avLst/>
                <a:gdLst/>
                <a:ahLst/>
                <a:cxnLst/>
                <a:rect l="l" t="t" r="r" b="b"/>
                <a:pathLst>
                  <a:path w="2243" h="1983" extrusionOk="0">
                    <a:moveTo>
                      <a:pt x="1142" y="0"/>
                    </a:moveTo>
                    <a:cubicBezTo>
                      <a:pt x="744" y="0"/>
                      <a:pt x="355" y="224"/>
                      <a:pt x="227" y="725"/>
                    </a:cubicBezTo>
                    <a:cubicBezTo>
                      <a:pt x="1" y="1508"/>
                      <a:pt x="611" y="1982"/>
                      <a:pt x="1209" y="1982"/>
                    </a:cubicBezTo>
                    <a:cubicBezTo>
                      <a:pt x="1655" y="1982"/>
                      <a:pt x="2094" y="1718"/>
                      <a:pt x="2172" y="1120"/>
                    </a:cubicBezTo>
                    <a:cubicBezTo>
                      <a:pt x="2242" y="418"/>
                      <a:pt x="1684" y="0"/>
                      <a:pt x="1142" y="0"/>
                    </a:cubicBezTo>
                    <a:close/>
                  </a:path>
                </a:pathLst>
              </a:custGeom>
              <a:grpFill/>
              <a:ln w="19050"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7" name="Google Shape;1107;p41"/>
            <p:cNvSpPr/>
            <p:nvPr/>
          </p:nvSpPr>
          <p:spPr>
            <a:xfrm>
              <a:off x="6615621" y="2219307"/>
              <a:ext cx="2654142" cy="611358"/>
            </a:xfrm>
            <a:custGeom>
              <a:avLst/>
              <a:gdLst/>
              <a:ahLst/>
              <a:cxnLst/>
              <a:rect l="l" t="t" r="r" b="b"/>
              <a:pathLst>
                <a:path w="81553" h="18785" fill="none" extrusionOk="0">
                  <a:moveTo>
                    <a:pt x="81553" y="18785"/>
                  </a:moveTo>
                  <a:lnTo>
                    <a:pt x="62768" y="0"/>
                  </a:lnTo>
                  <a:lnTo>
                    <a:pt x="47084" y="0"/>
                  </a:lnTo>
                  <a:lnTo>
                    <a:pt x="47084" y="10791"/>
                  </a:lnTo>
                  <a:lnTo>
                    <a:pt x="1" y="10791"/>
                  </a:lnTo>
                </a:path>
              </a:pathLst>
            </a:custGeom>
            <a:grpFill/>
            <a:ln w="28575" cap="flat" cmpd="sng">
              <a:solidFill>
                <a:srgbClr val="C00000"/>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1"/>
            <p:cNvSpPr/>
            <p:nvPr/>
          </p:nvSpPr>
          <p:spPr>
            <a:xfrm>
              <a:off x="8125138" y="2550672"/>
              <a:ext cx="39607" cy="39607"/>
            </a:xfrm>
            <a:custGeom>
              <a:avLst/>
              <a:gdLst/>
              <a:ahLst/>
              <a:cxnLst/>
              <a:rect l="l" t="t" r="r" b="b"/>
              <a:pathLst>
                <a:path w="1217" h="1217" extrusionOk="0">
                  <a:moveTo>
                    <a:pt x="609" y="1"/>
                  </a:moveTo>
                  <a:cubicBezTo>
                    <a:pt x="274" y="1"/>
                    <a:pt x="1" y="274"/>
                    <a:pt x="1" y="609"/>
                  </a:cubicBezTo>
                  <a:cubicBezTo>
                    <a:pt x="1" y="943"/>
                    <a:pt x="274" y="1217"/>
                    <a:pt x="609" y="1217"/>
                  </a:cubicBezTo>
                  <a:cubicBezTo>
                    <a:pt x="943" y="1217"/>
                    <a:pt x="1217" y="943"/>
                    <a:pt x="1217" y="609"/>
                  </a:cubicBezTo>
                  <a:cubicBezTo>
                    <a:pt x="1217" y="274"/>
                    <a:pt x="943" y="1"/>
                    <a:pt x="609" y="1"/>
                  </a:cubicBezTo>
                  <a:close/>
                </a:path>
              </a:pathLst>
            </a:custGeom>
            <a:grpFill/>
            <a:ln>
              <a:solidFill>
                <a:srgbClr val="C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1"/>
            <p:cNvSpPr/>
            <p:nvPr/>
          </p:nvSpPr>
          <p:spPr>
            <a:xfrm>
              <a:off x="7635482" y="1707875"/>
              <a:ext cx="1022922" cy="1022889"/>
            </a:xfrm>
            <a:custGeom>
              <a:avLst/>
              <a:gdLst/>
              <a:ahLst/>
              <a:cxnLst/>
              <a:rect l="l" t="t" r="r" b="b"/>
              <a:pathLst>
                <a:path w="31431" h="31430" fill="none" extrusionOk="0">
                  <a:moveTo>
                    <a:pt x="21035" y="2949"/>
                  </a:moveTo>
                  <a:cubicBezTo>
                    <a:pt x="28087" y="5867"/>
                    <a:pt x="31430" y="13952"/>
                    <a:pt x="28512" y="21035"/>
                  </a:cubicBezTo>
                  <a:cubicBezTo>
                    <a:pt x="25594" y="28086"/>
                    <a:pt x="17509" y="31430"/>
                    <a:pt x="10427" y="28512"/>
                  </a:cubicBezTo>
                  <a:cubicBezTo>
                    <a:pt x="3375" y="25594"/>
                    <a:pt x="1" y="17478"/>
                    <a:pt x="2949" y="10426"/>
                  </a:cubicBezTo>
                  <a:cubicBezTo>
                    <a:pt x="5867" y="3375"/>
                    <a:pt x="13953" y="1"/>
                    <a:pt x="21035" y="2949"/>
                  </a:cubicBezTo>
                  <a:close/>
                </a:path>
              </a:pathLst>
            </a:custGeom>
            <a:grpFill/>
            <a:ln w="28575" cap="flat" cmpd="sng">
              <a:solidFill>
                <a:srgbClr val="C00000"/>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1"/>
            <p:cNvSpPr/>
            <p:nvPr/>
          </p:nvSpPr>
          <p:spPr>
            <a:xfrm>
              <a:off x="7949075" y="2021471"/>
              <a:ext cx="347255" cy="347255"/>
            </a:xfrm>
            <a:custGeom>
              <a:avLst/>
              <a:gdLst/>
              <a:ahLst/>
              <a:cxnLst/>
              <a:rect l="l" t="t" r="r" b="b"/>
              <a:pathLst>
                <a:path w="10670" h="10670" fill="none" extrusionOk="0">
                  <a:moveTo>
                    <a:pt x="6110" y="10669"/>
                  </a:moveTo>
                  <a:cubicBezTo>
                    <a:pt x="2037" y="10669"/>
                    <a:pt x="0" y="5745"/>
                    <a:pt x="2858" y="2888"/>
                  </a:cubicBezTo>
                  <a:cubicBezTo>
                    <a:pt x="5745" y="0"/>
                    <a:pt x="10669" y="2037"/>
                    <a:pt x="10669" y="6110"/>
                  </a:cubicBezTo>
                  <a:cubicBezTo>
                    <a:pt x="10669" y="8633"/>
                    <a:pt x="8602" y="10669"/>
                    <a:pt x="6110" y="10669"/>
                  </a:cubicBezTo>
                  <a:close/>
                </a:path>
              </a:pathLst>
            </a:custGeom>
            <a:grpFill/>
            <a:ln w="32675" cap="flat" cmpd="sng">
              <a:solidFill>
                <a:srgbClr val="C00000"/>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1"/>
            <p:cNvSpPr/>
            <p:nvPr/>
          </p:nvSpPr>
          <p:spPr>
            <a:xfrm>
              <a:off x="6371009" y="2406273"/>
              <a:ext cx="327468" cy="328444"/>
            </a:xfrm>
            <a:custGeom>
              <a:avLst/>
              <a:gdLst/>
              <a:ahLst/>
              <a:cxnLst/>
              <a:rect l="l" t="t" r="r" b="b"/>
              <a:pathLst>
                <a:path w="10062" h="10092" extrusionOk="0">
                  <a:moveTo>
                    <a:pt x="5046" y="0"/>
                  </a:moveTo>
                  <a:cubicBezTo>
                    <a:pt x="2250" y="0"/>
                    <a:pt x="1" y="2280"/>
                    <a:pt x="1" y="5046"/>
                  </a:cubicBezTo>
                  <a:cubicBezTo>
                    <a:pt x="1" y="7842"/>
                    <a:pt x="2250" y="10091"/>
                    <a:pt x="5046" y="10091"/>
                  </a:cubicBezTo>
                  <a:cubicBezTo>
                    <a:pt x="7812" y="10091"/>
                    <a:pt x="10062" y="7842"/>
                    <a:pt x="10062" y="5046"/>
                  </a:cubicBezTo>
                  <a:cubicBezTo>
                    <a:pt x="10062" y="2280"/>
                    <a:pt x="7812" y="0"/>
                    <a:pt x="5046" y="0"/>
                  </a:cubicBezTo>
                  <a:close/>
                </a:path>
              </a:pathLst>
            </a:custGeom>
            <a:grpFill/>
            <a:ln>
              <a:solidFill>
                <a:srgbClr val="C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1"/>
            <p:cNvSpPr/>
            <p:nvPr/>
          </p:nvSpPr>
          <p:spPr>
            <a:xfrm>
              <a:off x="6403651" y="2439892"/>
              <a:ext cx="262183" cy="261174"/>
            </a:xfrm>
            <a:custGeom>
              <a:avLst/>
              <a:gdLst/>
              <a:ahLst/>
              <a:cxnLst/>
              <a:rect l="l" t="t" r="r" b="b"/>
              <a:pathLst>
                <a:path w="8056" h="8025" extrusionOk="0">
                  <a:moveTo>
                    <a:pt x="4043" y="1"/>
                  </a:moveTo>
                  <a:cubicBezTo>
                    <a:pt x="1824" y="1"/>
                    <a:pt x="1" y="1794"/>
                    <a:pt x="1" y="4013"/>
                  </a:cubicBezTo>
                  <a:cubicBezTo>
                    <a:pt x="1" y="6232"/>
                    <a:pt x="1824" y="8025"/>
                    <a:pt x="4043" y="8025"/>
                  </a:cubicBezTo>
                  <a:cubicBezTo>
                    <a:pt x="6262" y="8025"/>
                    <a:pt x="8056" y="6232"/>
                    <a:pt x="8056" y="4013"/>
                  </a:cubicBezTo>
                  <a:cubicBezTo>
                    <a:pt x="8056" y="1794"/>
                    <a:pt x="6262" y="1"/>
                    <a:pt x="4043" y="1"/>
                  </a:cubicBezTo>
                  <a:close/>
                </a:path>
              </a:pathLst>
            </a:custGeom>
            <a:grpFill/>
            <a:ln>
              <a:solidFill>
                <a:srgbClr val="C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1"/>
            <p:cNvSpPr/>
            <p:nvPr/>
          </p:nvSpPr>
          <p:spPr>
            <a:xfrm>
              <a:off x="6440263" y="2476504"/>
              <a:ext cx="188956" cy="187980"/>
            </a:xfrm>
            <a:custGeom>
              <a:avLst/>
              <a:gdLst/>
              <a:ahLst/>
              <a:cxnLst/>
              <a:rect l="l" t="t" r="r" b="b"/>
              <a:pathLst>
                <a:path w="5806" h="5776" extrusionOk="0">
                  <a:moveTo>
                    <a:pt x="2918" y="0"/>
                  </a:moveTo>
                  <a:cubicBezTo>
                    <a:pt x="1307" y="0"/>
                    <a:pt x="0" y="1277"/>
                    <a:pt x="0" y="2888"/>
                  </a:cubicBezTo>
                  <a:cubicBezTo>
                    <a:pt x="0" y="4499"/>
                    <a:pt x="1307" y="5775"/>
                    <a:pt x="2918" y="5775"/>
                  </a:cubicBezTo>
                  <a:cubicBezTo>
                    <a:pt x="4499" y="5775"/>
                    <a:pt x="5806" y="4499"/>
                    <a:pt x="5806" y="2888"/>
                  </a:cubicBezTo>
                  <a:cubicBezTo>
                    <a:pt x="5806" y="1277"/>
                    <a:pt x="4499" y="0"/>
                    <a:pt x="2918" y="0"/>
                  </a:cubicBezTo>
                  <a:close/>
                </a:path>
              </a:pathLst>
            </a:custGeom>
            <a:grpFill/>
            <a:ln w="8350" cap="flat" cmpd="sng">
              <a:solidFill>
                <a:schemeClr val="tx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1"/>
            <p:cNvSpPr/>
            <p:nvPr/>
          </p:nvSpPr>
          <p:spPr>
            <a:xfrm>
              <a:off x="7136942" y="2523986"/>
              <a:ext cx="582686" cy="91028"/>
            </a:xfrm>
            <a:custGeom>
              <a:avLst/>
              <a:gdLst/>
              <a:ahLst/>
              <a:cxnLst/>
              <a:rect l="l" t="t" r="r" b="b"/>
              <a:pathLst>
                <a:path w="17904" h="2797" extrusionOk="0">
                  <a:moveTo>
                    <a:pt x="0" y="0"/>
                  </a:moveTo>
                  <a:lnTo>
                    <a:pt x="0" y="2797"/>
                  </a:lnTo>
                  <a:lnTo>
                    <a:pt x="2827" y="2797"/>
                  </a:lnTo>
                  <a:lnTo>
                    <a:pt x="2827" y="0"/>
                  </a:lnTo>
                  <a:close/>
                  <a:moveTo>
                    <a:pt x="3770" y="0"/>
                  </a:moveTo>
                  <a:lnTo>
                    <a:pt x="3770" y="2797"/>
                  </a:lnTo>
                  <a:lnTo>
                    <a:pt x="6596" y="2797"/>
                  </a:lnTo>
                  <a:lnTo>
                    <a:pt x="6596" y="0"/>
                  </a:lnTo>
                  <a:close/>
                  <a:moveTo>
                    <a:pt x="7539" y="0"/>
                  </a:moveTo>
                  <a:lnTo>
                    <a:pt x="7539" y="2797"/>
                  </a:lnTo>
                  <a:lnTo>
                    <a:pt x="10365" y="2797"/>
                  </a:lnTo>
                  <a:lnTo>
                    <a:pt x="10365" y="0"/>
                  </a:lnTo>
                  <a:close/>
                  <a:moveTo>
                    <a:pt x="11308" y="0"/>
                  </a:moveTo>
                  <a:lnTo>
                    <a:pt x="11308" y="2797"/>
                  </a:lnTo>
                  <a:lnTo>
                    <a:pt x="14134" y="2797"/>
                  </a:lnTo>
                  <a:lnTo>
                    <a:pt x="14134" y="0"/>
                  </a:lnTo>
                  <a:close/>
                  <a:moveTo>
                    <a:pt x="15077" y="0"/>
                  </a:moveTo>
                  <a:lnTo>
                    <a:pt x="15077" y="2797"/>
                  </a:lnTo>
                  <a:lnTo>
                    <a:pt x="17904" y="2797"/>
                  </a:lnTo>
                  <a:lnTo>
                    <a:pt x="17904" y="0"/>
                  </a:lnTo>
                  <a:close/>
                </a:path>
              </a:pathLst>
            </a:custGeom>
            <a:grpFill/>
            <a:ln w="8350" cap="flat" cmpd="sng">
              <a:solidFill>
                <a:srgbClr val="C00000"/>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28596" y="500050"/>
            <a:ext cx="8286808" cy="954107"/>
          </a:xfrm>
          <a:prstGeom prst="rect">
            <a:avLst/>
          </a:prstGeom>
        </p:spPr>
        <p:txBody>
          <a:bodyPr wrap="square">
            <a:spAutoFit/>
          </a:bodyPr>
          <a:lstStyle/>
          <a:p>
            <a:r>
              <a:rPr lang="en-US" sz="2800" dirty="0">
                <a:solidFill>
                  <a:srgbClr val="0070C0"/>
                </a:solidFill>
                <a:latin typeface="Algerian" pitchFamily="82" charset="0"/>
              </a:rPr>
              <a:t>   Course Learning Objectives (18ECMP68)</a:t>
            </a:r>
          </a:p>
          <a:p>
            <a:endParaRPr lang="en-US" sz="2800" dirty="0">
              <a:solidFill>
                <a:srgbClr val="0070C0"/>
              </a:solidFill>
              <a:latin typeface="Algerian" pitchFamily="82" charset="0"/>
            </a:endParaRPr>
          </a:p>
        </p:txBody>
      </p:sp>
      <p:sp>
        <p:nvSpPr>
          <p:cNvPr id="4" name="TextBox 3"/>
          <p:cNvSpPr txBox="1"/>
          <p:nvPr/>
        </p:nvSpPr>
        <p:spPr>
          <a:xfrm>
            <a:off x="467544" y="1214428"/>
            <a:ext cx="8533612" cy="1754326"/>
          </a:xfrm>
          <a:prstGeom prst="rect">
            <a:avLst/>
          </a:prstGeom>
          <a:noFill/>
        </p:spPr>
        <p:txBody>
          <a:bodyPr wrap="square" rtlCol="0">
            <a:spAutoFit/>
          </a:bodyPr>
          <a:lstStyle/>
          <a:p>
            <a:r>
              <a:rPr lang="en-US" sz="1800" dirty="0">
                <a:latin typeface="Times" pitchFamily="18" charset="0"/>
                <a:cs typeface="Times" pitchFamily="18" charset="0"/>
              </a:rPr>
              <a:t>  This course will enable us to:</a:t>
            </a:r>
          </a:p>
          <a:p>
            <a:pPr>
              <a:buFont typeface="Wingdings" pitchFamily="2" charset="2"/>
              <a:buChar char="Ø"/>
            </a:pPr>
            <a:r>
              <a:rPr lang="en-US" sz="1800" dirty="0">
                <a:latin typeface="Times" pitchFamily="18" charset="0"/>
                <a:cs typeface="Times" pitchFamily="18" charset="0"/>
              </a:rPr>
              <a:t>  Understand and analyze an engineering problem.</a:t>
            </a:r>
          </a:p>
          <a:p>
            <a:pPr>
              <a:buFont typeface="Wingdings" pitchFamily="2" charset="2"/>
              <a:buChar char="Ø"/>
            </a:pPr>
            <a:r>
              <a:rPr lang="en-US" sz="1800" dirty="0">
                <a:latin typeface="Times" pitchFamily="18" charset="0"/>
                <a:cs typeface="Times" pitchFamily="18" charset="0"/>
              </a:rPr>
              <a:t>  Acquire technical knowledge and collect the information.</a:t>
            </a:r>
          </a:p>
          <a:p>
            <a:pPr>
              <a:buFont typeface="Wingdings" pitchFamily="2" charset="2"/>
              <a:buChar char="Ø"/>
            </a:pPr>
            <a:r>
              <a:rPr lang="en-US" sz="1800" dirty="0">
                <a:latin typeface="Times" pitchFamily="18" charset="0"/>
                <a:cs typeface="Times" pitchFamily="18" charset="0"/>
              </a:rPr>
              <a:t>  Report Enhance communication, technical presentation and preparation skills and </a:t>
            </a:r>
            <a:endParaRPr lang="en-US" sz="1800" dirty="0">
              <a:solidFill>
                <a:schemeClr val="accent5">
                  <a:lumMod val="60000"/>
                  <a:lumOff val="40000"/>
                </a:schemeClr>
              </a:solidFill>
              <a:latin typeface="Times" pitchFamily="18" charset="0"/>
              <a:cs typeface="Times" pitchFamily="18" charset="0"/>
            </a:endParaRPr>
          </a:p>
          <a:p>
            <a:r>
              <a:rPr lang="en-US" sz="1800" dirty="0">
                <a:solidFill>
                  <a:schemeClr val="accent5">
                    <a:lumMod val="60000"/>
                    <a:lumOff val="40000"/>
                  </a:schemeClr>
                </a:solidFill>
                <a:latin typeface="Times" pitchFamily="18" charset="0"/>
                <a:cs typeface="Times" pitchFamily="18" charset="0"/>
              </a:rPr>
              <a:t>     </a:t>
            </a:r>
            <a:r>
              <a:rPr lang="en-US" sz="1800" dirty="0">
                <a:latin typeface="Times" pitchFamily="18" charset="0"/>
                <a:cs typeface="Times" pitchFamily="18" charset="0"/>
              </a:rPr>
              <a:t>innovative ideas.</a:t>
            </a:r>
          </a:p>
          <a:p>
            <a:pPr>
              <a:buFont typeface="Wingdings" pitchFamily="2" charset="2"/>
              <a:buChar char="Ø"/>
            </a:pPr>
            <a:r>
              <a:rPr lang="en-US" sz="1800" dirty="0">
                <a:latin typeface="Times" pitchFamily="18" charset="0"/>
                <a:cs typeface="Times" pitchFamily="18" charset="0"/>
              </a:rPr>
              <a:t>  Provide an opportunity to exercise the creative in group.</a:t>
            </a:r>
          </a:p>
        </p:txBody>
      </p:sp>
      <p:grpSp>
        <p:nvGrpSpPr>
          <p:cNvPr id="5" name="Google Shape;3027;p60"/>
          <p:cNvGrpSpPr/>
          <p:nvPr/>
        </p:nvGrpSpPr>
        <p:grpSpPr>
          <a:xfrm rot="10800000">
            <a:off x="6345996" y="4357700"/>
            <a:ext cx="2798004" cy="533083"/>
            <a:chOff x="4852824" y="1904359"/>
            <a:chExt cx="2798004" cy="533083"/>
          </a:xfrm>
        </p:grpSpPr>
        <p:grpSp>
          <p:nvGrpSpPr>
            <p:cNvPr id="6" name="Google Shape;3028;p60"/>
            <p:cNvGrpSpPr/>
            <p:nvPr/>
          </p:nvGrpSpPr>
          <p:grpSpPr>
            <a:xfrm>
              <a:off x="4852823" y="1904359"/>
              <a:ext cx="2688497" cy="533083"/>
              <a:chOff x="4852612" y="1904413"/>
              <a:chExt cx="2397875" cy="475500"/>
            </a:xfrm>
          </p:grpSpPr>
          <p:sp>
            <p:nvSpPr>
              <p:cNvPr id="8" name="Google Shape;3029;p60"/>
              <p:cNvSpPr/>
              <p:nvPr/>
            </p:nvSpPr>
            <p:spPr>
              <a:xfrm rot="-5400000" flipH="1">
                <a:off x="5813800" y="943225"/>
                <a:ext cx="475500" cy="2397875"/>
              </a:xfrm>
              <a:custGeom>
                <a:avLst/>
                <a:gdLst/>
                <a:ahLst/>
                <a:cxnLst/>
                <a:rect l="l" t="t" r="r" b="b"/>
                <a:pathLst>
                  <a:path w="19020" h="95915" extrusionOk="0">
                    <a:moveTo>
                      <a:pt x="17806" y="46849"/>
                    </a:moveTo>
                    <a:lnTo>
                      <a:pt x="17806" y="35027"/>
                    </a:lnTo>
                    <a:lnTo>
                      <a:pt x="9165" y="26532"/>
                    </a:lnTo>
                    <a:lnTo>
                      <a:pt x="9165" y="8558"/>
                    </a:lnTo>
                    <a:lnTo>
                      <a:pt x="481" y="1"/>
                    </a:lnTo>
                    <a:lnTo>
                      <a:pt x="0" y="461"/>
                    </a:lnTo>
                    <a:lnTo>
                      <a:pt x="8516" y="8851"/>
                    </a:lnTo>
                    <a:lnTo>
                      <a:pt x="8516" y="52917"/>
                    </a:lnTo>
                    <a:lnTo>
                      <a:pt x="2950" y="56076"/>
                    </a:lnTo>
                    <a:lnTo>
                      <a:pt x="2950" y="62813"/>
                    </a:lnTo>
                    <a:lnTo>
                      <a:pt x="8516" y="65994"/>
                    </a:lnTo>
                    <a:lnTo>
                      <a:pt x="8516" y="95915"/>
                    </a:lnTo>
                    <a:lnTo>
                      <a:pt x="9186" y="95915"/>
                    </a:lnTo>
                    <a:lnTo>
                      <a:pt x="9186" y="65994"/>
                    </a:lnTo>
                    <a:lnTo>
                      <a:pt x="10964" y="64969"/>
                    </a:lnTo>
                    <a:lnTo>
                      <a:pt x="10964" y="82042"/>
                    </a:lnTo>
                    <a:cubicBezTo>
                      <a:pt x="9771" y="82419"/>
                      <a:pt x="10064" y="84155"/>
                      <a:pt x="11299" y="84155"/>
                    </a:cubicBezTo>
                    <a:cubicBezTo>
                      <a:pt x="12533" y="84155"/>
                      <a:pt x="12805" y="82419"/>
                      <a:pt x="11634" y="82042"/>
                    </a:cubicBezTo>
                    <a:lnTo>
                      <a:pt x="11634" y="64592"/>
                    </a:lnTo>
                    <a:lnTo>
                      <a:pt x="14772" y="62813"/>
                    </a:lnTo>
                    <a:lnTo>
                      <a:pt x="14772" y="56076"/>
                    </a:lnTo>
                    <a:lnTo>
                      <a:pt x="9206" y="52917"/>
                    </a:lnTo>
                    <a:lnTo>
                      <a:pt x="9206" y="27473"/>
                    </a:lnTo>
                    <a:lnTo>
                      <a:pt x="17136" y="35320"/>
                    </a:lnTo>
                    <a:lnTo>
                      <a:pt x="17136" y="46891"/>
                    </a:lnTo>
                    <a:cubicBezTo>
                      <a:pt x="15986" y="47309"/>
                      <a:pt x="16320" y="49046"/>
                      <a:pt x="17555" y="49004"/>
                    </a:cubicBezTo>
                    <a:cubicBezTo>
                      <a:pt x="18789" y="48962"/>
                      <a:pt x="19020" y="47204"/>
                      <a:pt x="17827" y="46870"/>
                    </a:cubicBezTo>
                    <a:close/>
                    <a:moveTo>
                      <a:pt x="14082" y="62437"/>
                    </a:moveTo>
                    <a:lnTo>
                      <a:pt x="11090" y="64132"/>
                    </a:lnTo>
                    <a:lnTo>
                      <a:pt x="10943" y="64132"/>
                    </a:lnTo>
                    <a:lnTo>
                      <a:pt x="10943" y="64194"/>
                    </a:lnTo>
                    <a:lnTo>
                      <a:pt x="8851" y="65408"/>
                    </a:lnTo>
                    <a:lnTo>
                      <a:pt x="3620" y="62437"/>
                    </a:lnTo>
                    <a:lnTo>
                      <a:pt x="3620" y="56474"/>
                    </a:lnTo>
                    <a:lnTo>
                      <a:pt x="8851" y="53481"/>
                    </a:lnTo>
                    <a:lnTo>
                      <a:pt x="14082" y="5647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030;p60"/>
              <p:cNvSpPr/>
              <p:nvPr/>
            </p:nvSpPr>
            <p:spPr>
              <a:xfrm rot="-5400000" flipH="1">
                <a:off x="6237500" y="2010325"/>
                <a:ext cx="202450" cy="230175"/>
              </a:xfrm>
              <a:custGeom>
                <a:avLst/>
                <a:gdLst/>
                <a:ahLst/>
                <a:cxnLst/>
                <a:rect l="l" t="t" r="r" b="b"/>
                <a:pathLst>
                  <a:path w="8098" h="9207" extrusionOk="0">
                    <a:moveTo>
                      <a:pt x="1" y="2302"/>
                    </a:moveTo>
                    <a:lnTo>
                      <a:pt x="1" y="6905"/>
                    </a:lnTo>
                    <a:lnTo>
                      <a:pt x="4060" y="9207"/>
                    </a:lnTo>
                    <a:lnTo>
                      <a:pt x="8098" y="6905"/>
                    </a:lnTo>
                    <a:lnTo>
                      <a:pt x="8098" y="2302"/>
                    </a:lnTo>
                    <a:lnTo>
                      <a:pt x="4060" y="0"/>
                    </a:lnTo>
                    <a:close/>
                    <a:moveTo>
                      <a:pt x="7826" y="6738"/>
                    </a:moveTo>
                    <a:lnTo>
                      <a:pt x="4039" y="8893"/>
                    </a:lnTo>
                    <a:lnTo>
                      <a:pt x="273" y="6738"/>
                    </a:lnTo>
                    <a:lnTo>
                      <a:pt x="273" y="2449"/>
                    </a:lnTo>
                    <a:lnTo>
                      <a:pt x="4060" y="293"/>
                    </a:lnTo>
                    <a:lnTo>
                      <a:pt x="7826" y="24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031;p60"/>
              <p:cNvSpPr/>
              <p:nvPr/>
            </p:nvSpPr>
            <p:spPr>
              <a:xfrm rot="-5400000" flipH="1">
                <a:off x="6291113" y="2070738"/>
                <a:ext cx="95750" cy="109350"/>
              </a:xfrm>
              <a:custGeom>
                <a:avLst/>
                <a:gdLst/>
                <a:ahLst/>
                <a:cxnLst/>
                <a:rect l="l" t="t" r="r" b="b"/>
                <a:pathLst>
                  <a:path w="3830" h="4374" extrusionOk="0">
                    <a:moveTo>
                      <a:pt x="1926" y="1"/>
                    </a:moveTo>
                    <a:lnTo>
                      <a:pt x="1" y="1089"/>
                    </a:lnTo>
                    <a:lnTo>
                      <a:pt x="1" y="3265"/>
                    </a:lnTo>
                    <a:lnTo>
                      <a:pt x="1926" y="4374"/>
                    </a:lnTo>
                    <a:lnTo>
                      <a:pt x="3830" y="3265"/>
                    </a:lnTo>
                    <a:lnTo>
                      <a:pt x="3830" y="1089"/>
                    </a:lnTo>
                    <a:lnTo>
                      <a:pt x="1926"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3032;p60"/>
            <p:cNvSpPr/>
            <p:nvPr/>
          </p:nvSpPr>
          <p:spPr>
            <a:xfrm rot="-5400000">
              <a:off x="7518167" y="2089621"/>
              <a:ext cx="142399" cy="122921"/>
            </a:xfrm>
            <a:custGeom>
              <a:avLst/>
              <a:gdLst/>
              <a:ahLst/>
              <a:cxnLst/>
              <a:rect l="l" t="t" r="r" b="b"/>
              <a:pathLst>
                <a:path w="3830" h="3307" extrusionOk="0">
                  <a:moveTo>
                    <a:pt x="1" y="1"/>
                  </a:moveTo>
                  <a:lnTo>
                    <a:pt x="921" y="1654"/>
                  </a:lnTo>
                  <a:lnTo>
                    <a:pt x="1842" y="3306"/>
                  </a:lnTo>
                  <a:lnTo>
                    <a:pt x="2846" y="1695"/>
                  </a:lnTo>
                  <a:lnTo>
                    <a:pt x="3830" y="63"/>
                  </a:lnTo>
                  <a:lnTo>
                    <a:pt x="1926" y="2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3033;p60"/>
          <p:cNvGrpSpPr/>
          <p:nvPr/>
        </p:nvGrpSpPr>
        <p:grpSpPr>
          <a:xfrm rot="1702738">
            <a:off x="7643834" y="4143386"/>
            <a:ext cx="419659" cy="477917"/>
            <a:chOff x="5498975" y="1268363"/>
            <a:chExt cx="419659" cy="477917"/>
          </a:xfrm>
        </p:grpSpPr>
        <p:sp>
          <p:nvSpPr>
            <p:cNvPr id="12" name="Google Shape;3034;p60"/>
            <p:cNvSpPr/>
            <p:nvPr/>
          </p:nvSpPr>
          <p:spPr>
            <a:xfrm>
              <a:off x="5498975" y="1268363"/>
              <a:ext cx="419659" cy="477917"/>
            </a:xfrm>
            <a:custGeom>
              <a:avLst/>
              <a:gdLst/>
              <a:ahLst/>
              <a:cxnLst/>
              <a:rect l="l" t="t" r="r" b="b"/>
              <a:pathLst>
                <a:path w="13413" h="15275" extrusionOk="0">
                  <a:moveTo>
                    <a:pt x="63" y="3788"/>
                  </a:moveTo>
                  <a:lnTo>
                    <a:pt x="1" y="3809"/>
                  </a:lnTo>
                  <a:lnTo>
                    <a:pt x="1" y="11467"/>
                  </a:lnTo>
                  <a:lnTo>
                    <a:pt x="6696" y="15275"/>
                  </a:lnTo>
                  <a:lnTo>
                    <a:pt x="13329" y="11488"/>
                  </a:lnTo>
                  <a:lnTo>
                    <a:pt x="13413" y="11467"/>
                  </a:lnTo>
                  <a:lnTo>
                    <a:pt x="13413" y="3809"/>
                  </a:lnTo>
                  <a:lnTo>
                    <a:pt x="6696" y="1"/>
                  </a:lnTo>
                  <a:close/>
                  <a:moveTo>
                    <a:pt x="13141" y="11300"/>
                  </a:moveTo>
                  <a:lnTo>
                    <a:pt x="6696" y="14982"/>
                  </a:lnTo>
                  <a:lnTo>
                    <a:pt x="252" y="11320"/>
                  </a:lnTo>
                  <a:lnTo>
                    <a:pt x="252" y="3976"/>
                  </a:lnTo>
                  <a:lnTo>
                    <a:pt x="6696" y="315"/>
                  </a:lnTo>
                  <a:lnTo>
                    <a:pt x="13141" y="3976"/>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035;p60"/>
            <p:cNvSpPr/>
            <p:nvPr/>
          </p:nvSpPr>
          <p:spPr>
            <a:xfrm>
              <a:off x="5588673" y="1370481"/>
              <a:ext cx="240288" cy="273672"/>
            </a:xfrm>
            <a:custGeom>
              <a:avLst/>
              <a:gdLst/>
              <a:ahLst/>
              <a:cxnLst/>
              <a:rect l="l" t="t" r="r" b="b"/>
              <a:pathLst>
                <a:path w="7680" h="8747" extrusionOk="0">
                  <a:moveTo>
                    <a:pt x="3829" y="1"/>
                  </a:moveTo>
                  <a:lnTo>
                    <a:pt x="0" y="2177"/>
                  </a:lnTo>
                  <a:lnTo>
                    <a:pt x="0" y="6571"/>
                  </a:lnTo>
                  <a:lnTo>
                    <a:pt x="3829" y="8747"/>
                  </a:lnTo>
                  <a:lnTo>
                    <a:pt x="7679" y="6571"/>
                  </a:lnTo>
                  <a:lnTo>
                    <a:pt x="7679" y="2177"/>
                  </a:lnTo>
                  <a:lnTo>
                    <a:pt x="3829" y="1"/>
                  </a:ln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776E0B8B-DA1A-421A-A712-3D6CECE62BD3}"/>
              </a:ext>
            </a:extLst>
          </p:cNvPr>
          <p:cNvSpPr>
            <a:spLocks noGrp="1"/>
          </p:cNvSpPr>
          <p:nvPr>
            <p:ph type="sldNum" sz="quarter" idx="12"/>
          </p:nvPr>
        </p:nvSpPr>
        <p:spPr/>
        <p:txBody>
          <a:bodyPr/>
          <a:lstStyle/>
          <a:p>
            <a:fld id="{D38EA4BD-646F-4C6A-8AC4-91B811B5B748}" type="slidenum">
              <a:rPr lang="en-US" smtClean="0"/>
              <a:pPr/>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455745" y="166752"/>
            <a:ext cx="2014972" cy="515484"/>
          </a:xfrm>
        </p:spPr>
        <p:txBody>
          <a:bodyPr>
            <a:noAutofit/>
          </a:bodyPr>
          <a:lstStyle/>
          <a:p>
            <a:r>
              <a:rPr lang="en-US" sz="2800" dirty="0">
                <a:solidFill>
                  <a:srgbClr val="0070C0"/>
                </a:solidFill>
                <a:latin typeface="Algerian" pitchFamily="82" charset="0"/>
              </a:rPr>
              <a:t>Contents</a:t>
            </a:r>
          </a:p>
        </p:txBody>
      </p:sp>
      <p:sp>
        <p:nvSpPr>
          <p:cNvPr id="3" name="Content Placeholder 2"/>
          <p:cNvSpPr>
            <a:spLocks noGrp="1"/>
          </p:cNvSpPr>
          <p:nvPr>
            <p:ph idx="1"/>
          </p:nvPr>
        </p:nvSpPr>
        <p:spPr>
          <a:xfrm>
            <a:off x="348431" y="904807"/>
            <a:ext cx="8229600" cy="3394472"/>
          </a:xfrm>
        </p:spPr>
        <p:txBody>
          <a:bodyPr>
            <a:noAutofit/>
          </a:bodyPr>
          <a:lstStyle/>
          <a:p>
            <a:pPr>
              <a:buFont typeface="Wingdings" pitchFamily="2" charset="2"/>
              <a:buChar char="Ø"/>
            </a:pPr>
            <a:r>
              <a:rPr lang="en-US" sz="1800" dirty="0"/>
              <a:t>Introduction</a:t>
            </a:r>
            <a:endParaRPr lang="en-US" sz="1800" dirty="0">
              <a:cs typeface="Times" pitchFamily="18" charset="0"/>
            </a:endParaRPr>
          </a:p>
          <a:p>
            <a:pPr>
              <a:buFont typeface="Wingdings" pitchFamily="2" charset="2"/>
              <a:buChar char="Ø"/>
            </a:pPr>
            <a:r>
              <a:rPr lang="en-US" sz="1800" dirty="0"/>
              <a:t>Objectives</a:t>
            </a:r>
          </a:p>
          <a:p>
            <a:pPr>
              <a:buFont typeface="Wingdings" pitchFamily="2" charset="2"/>
              <a:buChar char="Ø"/>
            </a:pPr>
            <a:r>
              <a:rPr lang="en-US" sz="1800" dirty="0"/>
              <a:t>Block diagram of the project</a:t>
            </a:r>
          </a:p>
          <a:p>
            <a:pPr>
              <a:buFont typeface="Wingdings" pitchFamily="2" charset="2"/>
              <a:buChar char="Ø"/>
            </a:pPr>
            <a:r>
              <a:rPr lang="en-US" sz="1800" dirty="0"/>
              <a:t>Hardware requirements</a:t>
            </a:r>
          </a:p>
          <a:p>
            <a:pPr>
              <a:buFont typeface="Wingdings" pitchFamily="2" charset="2"/>
              <a:buChar char="Ø"/>
            </a:pPr>
            <a:r>
              <a:rPr lang="en-US" sz="1800" dirty="0"/>
              <a:t>Software requirements</a:t>
            </a:r>
          </a:p>
          <a:p>
            <a:pPr>
              <a:buFont typeface="Wingdings" pitchFamily="2" charset="2"/>
              <a:buChar char="Ø"/>
            </a:pPr>
            <a:r>
              <a:rPr lang="en-US" sz="1800" dirty="0"/>
              <a:t>Methodology</a:t>
            </a:r>
          </a:p>
          <a:p>
            <a:pPr>
              <a:buFont typeface="Wingdings" pitchFamily="2" charset="2"/>
              <a:buChar char="Ø"/>
            </a:pPr>
            <a:r>
              <a:rPr lang="en-US" sz="1800" dirty="0"/>
              <a:t>Flow chart</a:t>
            </a:r>
          </a:p>
          <a:p>
            <a:pPr>
              <a:buFont typeface="Wingdings" pitchFamily="2" charset="2"/>
              <a:buChar char="Ø"/>
            </a:pPr>
            <a:r>
              <a:rPr lang="en-US" sz="1800" dirty="0"/>
              <a:t>Advantages</a:t>
            </a:r>
          </a:p>
          <a:p>
            <a:pPr>
              <a:buFont typeface="Wingdings" pitchFamily="2" charset="2"/>
              <a:buChar char="Ø"/>
            </a:pPr>
            <a:r>
              <a:rPr lang="en-US" sz="1800" dirty="0"/>
              <a:t>Applications</a:t>
            </a:r>
          </a:p>
          <a:p>
            <a:pPr>
              <a:buFont typeface="Wingdings" pitchFamily="2" charset="2"/>
              <a:buChar char="Ø"/>
            </a:pPr>
            <a:r>
              <a:rPr lang="en-US" sz="1800" dirty="0"/>
              <a:t>Result</a:t>
            </a:r>
          </a:p>
          <a:p>
            <a:pPr>
              <a:buFont typeface="Wingdings" pitchFamily="2" charset="2"/>
              <a:buChar char="Ø"/>
            </a:pPr>
            <a:r>
              <a:rPr lang="en-US" sz="1800" dirty="0"/>
              <a:t>Conclusion</a:t>
            </a:r>
          </a:p>
          <a:p>
            <a:pPr>
              <a:buFont typeface="Wingdings" pitchFamily="2" charset="2"/>
              <a:buChar char="Ø"/>
            </a:pPr>
            <a:r>
              <a:rPr lang="en-US" sz="1800" dirty="0"/>
              <a:t>References</a:t>
            </a:r>
          </a:p>
          <a:p>
            <a:pPr marL="0" indent="0">
              <a:buNone/>
            </a:pPr>
            <a:endParaRPr lang="en-US" sz="1800" dirty="0"/>
          </a:p>
        </p:txBody>
      </p:sp>
      <p:grpSp>
        <p:nvGrpSpPr>
          <p:cNvPr id="5" name="Google Shape;997;p37"/>
          <p:cNvGrpSpPr/>
          <p:nvPr/>
        </p:nvGrpSpPr>
        <p:grpSpPr>
          <a:xfrm rot="5400000">
            <a:off x="4424439" y="4148072"/>
            <a:ext cx="289868" cy="852000"/>
            <a:chOff x="456616" y="2161476"/>
            <a:chExt cx="289868" cy="852000"/>
          </a:xfrm>
        </p:grpSpPr>
        <p:sp>
          <p:nvSpPr>
            <p:cNvPr id="6" name="Google Shape;998;p37"/>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99;p37"/>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00;p37"/>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01;p37"/>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02;p37"/>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2499;p58"/>
          <p:cNvGrpSpPr/>
          <p:nvPr/>
        </p:nvGrpSpPr>
        <p:grpSpPr>
          <a:xfrm>
            <a:off x="4929190" y="214296"/>
            <a:ext cx="4214810" cy="4051207"/>
            <a:chOff x="4716935" y="336275"/>
            <a:chExt cx="4552828" cy="4265503"/>
          </a:xfrm>
        </p:grpSpPr>
        <p:cxnSp>
          <p:nvCxnSpPr>
            <p:cNvPr id="32" name="Google Shape;2500;p58"/>
            <p:cNvCxnSpPr/>
            <p:nvPr/>
          </p:nvCxnSpPr>
          <p:spPr>
            <a:xfrm rot="-5400000" flipH="1">
              <a:off x="6118938" y="1658925"/>
              <a:ext cx="831600" cy="600"/>
            </a:xfrm>
            <a:prstGeom prst="bentConnector3">
              <a:avLst>
                <a:gd name="adj1" fmla="val 50000"/>
              </a:avLst>
            </a:prstGeom>
            <a:noFill/>
            <a:ln w="28575" cap="flat" cmpd="sng">
              <a:solidFill>
                <a:schemeClr val="dk1"/>
              </a:solidFill>
              <a:prstDash val="solid"/>
              <a:round/>
              <a:headEnd type="none" w="med" len="med"/>
              <a:tailEnd type="none" w="med" len="med"/>
            </a:ln>
          </p:spPr>
        </p:cxnSp>
        <p:grpSp>
          <p:nvGrpSpPr>
            <p:cNvPr id="33" name="Google Shape;2501;p58"/>
            <p:cNvGrpSpPr/>
            <p:nvPr/>
          </p:nvGrpSpPr>
          <p:grpSpPr>
            <a:xfrm>
              <a:off x="4785100" y="336275"/>
              <a:ext cx="4484663" cy="4197826"/>
              <a:chOff x="4785100" y="336275"/>
              <a:chExt cx="4484663" cy="4197826"/>
            </a:xfrm>
          </p:grpSpPr>
          <p:grpSp>
            <p:nvGrpSpPr>
              <p:cNvPr id="34" name="Google Shape;2502;p58"/>
              <p:cNvGrpSpPr/>
              <p:nvPr/>
            </p:nvGrpSpPr>
            <p:grpSpPr>
              <a:xfrm>
                <a:off x="4785100" y="336275"/>
                <a:ext cx="4484663" cy="4197826"/>
                <a:chOff x="4785100" y="336275"/>
                <a:chExt cx="4484663" cy="4197826"/>
              </a:xfrm>
            </p:grpSpPr>
            <p:sp>
              <p:nvSpPr>
                <p:cNvPr id="36" name="Google Shape;2503;p58"/>
                <p:cNvSpPr/>
                <p:nvPr/>
              </p:nvSpPr>
              <p:spPr>
                <a:xfrm>
                  <a:off x="7635482" y="336275"/>
                  <a:ext cx="1022922" cy="1022889"/>
                </a:xfrm>
                <a:custGeom>
                  <a:avLst/>
                  <a:gdLst/>
                  <a:ahLst/>
                  <a:cxnLst/>
                  <a:rect l="l" t="t" r="r" b="b"/>
                  <a:pathLst>
                    <a:path w="31431" h="31430" fill="none" extrusionOk="0">
                      <a:moveTo>
                        <a:pt x="21035" y="2949"/>
                      </a:moveTo>
                      <a:cubicBezTo>
                        <a:pt x="28087" y="5867"/>
                        <a:pt x="31430" y="13952"/>
                        <a:pt x="28512" y="21035"/>
                      </a:cubicBezTo>
                      <a:cubicBezTo>
                        <a:pt x="25594" y="28086"/>
                        <a:pt x="17509" y="31430"/>
                        <a:pt x="10427" y="28512"/>
                      </a:cubicBezTo>
                      <a:cubicBezTo>
                        <a:pt x="3375" y="25594"/>
                        <a:pt x="1" y="17478"/>
                        <a:pt x="2949" y="10426"/>
                      </a:cubicBezTo>
                      <a:cubicBezTo>
                        <a:pt x="5867" y="3375"/>
                        <a:pt x="13953" y="1"/>
                        <a:pt x="21035" y="2949"/>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04;p58"/>
                <p:cNvSpPr/>
                <p:nvPr/>
              </p:nvSpPr>
              <p:spPr>
                <a:xfrm>
                  <a:off x="7949075" y="649871"/>
                  <a:ext cx="347255" cy="347255"/>
                </a:xfrm>
                <a:custGeom>
                  <a:avLst/>
                  <a:gdLst/>
                  <a:ahLst/>
                  <a:cxnLst/>
                  <a:rect l="l" t="t" r="r" b="b"/>
                  <a:pathLst>
                    <a:path w="10670" h="10670" fill="none" extrusionOk="0">
                      <a:moveTo>
                        <a:pt x="6110" y="10669"/>
                      </a:moveTo>
                      <a:cubicBezTo>
                        <a:pt x="2037" y="10669"/>
                        <a:pt x="0" y="5745"/>
                        <a:pt x="2858" y="2888"/>
                      </a:cubicBezTo>
                      <a:cubicBezTo>
                        <a:pt x="5745" y="0"/>
                        <a:pt x="10669" y="2037"/>
                        <a:pt x="10669" y="6110"/>
                      </a:cubicBezTo>
                      <a:cubicBezTo>
                        <a:pt x="10669" y="8633"/>
                        <a:pt x="8602" y="10669"/>
                        <a:pt x="6110" y="10669"/>
                      </a:cubicBezTo>
                      <a:close/>
                    </a:path>
                  </a:pathLst>
                </a:custGeom>
                <a:noFill/>
                <a:ln w="326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 name="Google Shape;2505;p58"/>
                <p:cNvGrpSpPr/>
                <p:nvPr/>
              </p:nvGrpSpPr>
              <p:grpSpPr>
                <a:xfrm>
                  <a:off x="5732099" y="847707"/>
                  <a:ext cx="3537664" cy="2736831"/>
                  <a:chOff x="5732099" y="2219307"/>
                  <a:chExt cx="3537664" cy="2736831"/>
                </a:xfrm>
              </p:grpSpPr>
              <p:sp>
                <p:nvSpPr>
                  <p:cNvPr id="45" name="Google Shape;2506;p58"/>
                  <p:cNvSpPr/>
                  <p:nvPr/>
                </p:nvSpPr>
                <p:spPr>
                  <a:xfrm>
                    <a:off x="6615621" y="2219307"/>
                    <a:ext cx="2654142" cy="611358"/>
                  </a:xfrm>
                  <a:custGeom>
                    <a:avLst/>
                    <a:gdLst/>
                    <a:ahLst/>
                    <a:cxnLst/>
                    <a:rect l="l" t="t" r="r" b="b"/>
                    <a:pathLst>
                      <a:path w="81553" h="18785" fill="none" extrusionOk="0">
                        <a:moveTo>
                          <a:pt x="81553" y="18785"/>
                        </a:moveTo>
                        <a:lnTo>
                          <a:pt x="62768" y="0"/>
                        </a:lnTo>
                        <a:lnTo>
                          <a:pt x="47084" y="0"/>
                        </a:lnTo>
                        <a:lnTo>
                          <a:pt x="47084" y="10791"/>
                        </a:lnTo>
                        <a:lnTo>
                          <a:pt x="1" y="10791"/>
                        </a:lnTo>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07;p58"/>
                  <p:cNvSpPr/>
                  <p:nvPr/>
                </p:nvSpPr>
                <p:spPr>
                  <a:xfrm>
                    <a:off x="6371009" y="2406273"/>
                    <a:ext cx="327468" cy="328444"/>
                  </a:xfrm>
                  <a:custGeom>
                    <a:avLst/>
                    <a:gdLst/>
                    <a:ahLst/>
                    <a:cxnLst/>
                    <a:rect l="l" t="t" r="r" b="b"/>
                    <a:pathLst>
                      <a:path w="10062" h="10092" extrusionOk="0">
                        <a:moveTo>
                          <a:pt x="5046" y="0"/>
                        </a:moveTo>
                        <a:cubicBezTo>
                          <a:pt x="2250" y="0"/>
                          <a:pt x="1" y="2280"/>
                          <a:pt x="1" y="5046"/>
                        </a:cubicBezTo>
                        <a:cubicBezTo>
                          <a:pt x="1" y="7842"/>
                          <a:pt x="2250" y="10091"/>
                          <a:pt x="5046" y="10091"/>
                        </a:cubicBezTo>
                        <a:cubicBezTo>
                          <a:pt x="7812" y="10091"/>
                          <a:pt x="10062" y="7842"/>
                          <a:pt x="10062" y="5046"/>
                        </a:cubicBezTo>
                        <a:cubicBezTo>
                          <a:pt x="10062" y="2280"/>
                          <a:pt x="7812" y="0"/>
                          <a:pt x="5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08;p58"/>
                  <p:cNvSpPr/>
                  <p:nvPr/>
                </p:nvSpPr>
                <p:spPr>
                  <a:xfrm>
                    <a:off x="6403651" y="2439892"/>
                    <a:ext cx="262183" cy="261174"/>
                  </a:xfrm>
                  <a:custGeom>
                    <a:avLst/>
                    <a:gdLst/>
                    <a:ahLst/>
                    <a:cxnLst/>
                    <a:rect l="l" t="t" r="r" b="b"/>
                    <a:pathLst>
                      <a:path w="8056" h="8025" extrusionOk="0">
                        <a:moveTo>
                          <a:pt x="4043" y="1"/>
                        </a:moveTo>
                        <a:cubicBezTo>
                          <a:pt x="1824" y="1"/>
                          <a:pt x="1" y="1794"/>
                          <a:pt x="1" y="4013"/>
                        </a:cubicBezTo>
                        <a:cubicBezTo>
                          <a:pt x="1" y="6232"/>
                          <a:pt x="1824" y="8025"/>
                          <a:pt x="4043" y="8025"/>
                        </a:cubicBezTo>
                        <a:cubicBezTo>
                          <a:pt x="6262" y="8025"/>
                          <a:pt x="8056" y="6232"/>
                          <a:pt x="8056" y="4013"/>
                        </a:cubicBezTo>
                        <a:cubicBezTo>
                          <a:pt x="8056" y="1794"/>
                          <a:pt x="6262" y="1"/>
                          <a:pt x="40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09;p58"/>
                  <p:cNvSpPr/>
                  <p:nvPr/>
                </p:nvSpPr>
                <p:spPr>
                  <a:xfrm>
                    <a:off x="6440263" y="2476504"/>
                    <a:ext cx="188956" cy="187980"/>
                  </a:xfrm>
                  <a:custGeom>
                    <a:avLst/>
                    <a:gdLst/>
                    <a:ahLst/>
                    <a:cxnLst/>
                    <a:rect l="l" t="t" r="r" b="b"/>
                    <a:pathLst>
                      <a:path w="5806" h="5776" extrusionOk="0">
                        <a:moveTo>
                          <a:pt x="2918" y="0"/>
                        </a:moveTo>
                        <a:cubicBezTo>
                          <a:pt x="1307" y="0"/>
                          <a:pt x="0" y="1277"/>
                          <a:pt x="0" y="2888"/>
                        </a:cubicBezTo>
                        <a:cubicBezTo>
                          <a:pt x="0" y="4499"/>
                          <a:pt x="1307" y="5775"/>
                          <a:pt x="2918" y="5775"/>
                        </a:cubicBezTo>
                        <a:cubicBezTo>
                          <a:pt x="4499" y="5775"/>
                          <a:pt x="5806" y="4499"/>
                          <a:pt x="5806" y="2888"/>
                        </a:cubicBezTo>
                        <a:cubicBezTo>
                          <a:pt x="5806" y="1277"/>
                          <a:pt x="4499" y="0"/>
                          <a:pt x="2918" y="0"/>
                        </a:cubicBezTo>
                        <a:close/>
                      </a:path>
                    </a:pathLst>
                  </a:custGeom>
                  <a:solidFill>
                    <a:schemeClr val="dk1"/>
                  </a:solidFill>
                  <a:ln w="83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10;p58"/>
                  <p:cNvSpPr/>
                  <p:nvPr/>
                </p:nvSpPr>
                <p:spPr>
                  <a:xfrm rot="2700000" flipH="1">
                    <a:off x="6269987" y="3888725"/>
                    <a:ext cx="529520" cy="529520"/>
                  </a:xfrm>
                  <a:custGeom>
                    <a:avLst/>
                    <a:gdLst/>
                    <a:ahLst/>
                    <a:cxnLst/>
                    <a:rect l="l" t="t" r="r" b="b"/>
                    <a:pathLst>
                      <a:path w="13345" h="13345" extrusionOk="0">
                        <a:moveTo>
                          <a:pt x="6688" y="1"/>
                        </a:moveTo>
                        <a:cubicBezTo>
                          <a:pt x="2980" y="1"/>
                          <a:pt x="1" y="2979"/>
                          <a:pt x="1" y="6657"/>
                        </a:cubicBezTo>
                        <a:cubicBezTo>
                          <a:pt x="1" y="10366"/>
                          <a:pt x="2980" y="13344"/>
                          <a:pt x="6688" y="13344"/>
                        </a:cubicBezTo>
                        <a:cubicBezTo>
                          <a:pt x="10366" y="13344"/>
                          <a:pt x="13345" y="10366"/>
                          <a:pt x="13345" y="6657"/>
                        </a:cubicBezTo>
                        <a:cubicBezTo>
                          <a:pt x="13345" y="2979"/>
                          <a:pt x="10366" y="1"/>
                          <a:pt x="6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11;p58"/>
                  <p:cNvSpPr/>
                  <p:nvPr/>
                </p:nvSpPr>
                <p:spPr>
                  <a:xfrm rot="2700000" flipH="1">
                    <a:off x="5732073" y="3350847"/>
                    <a:ext cx="1605317" cy="1605266"/>
                  </a:xfrm>
                  <a:custGeom>
                    <a:avLst/>
                    <a:gdLst/>
                    <a:ahLst/>
                    <a:cxnLst/>
                    <a:rect l="l" t="t" r="r" b="b"/>
                    <a:pathLst>
                      <a:path w="31431" h="31430" fill="none" extrusionOk="0">
                        <a:moveTo>
                          <a:pt x="21035" y="2949"/>
                        </a:moveTo>
                        <a:cubicBezTo>
                          <a:pt x="28087" y="5867"/>
                          <a:pt x="31430" y="13952"/>
                          <a:pt x="28512" y="21035"/>
                        </a:cubicBezTo>
                        <a:cubicBezTo>
                          <a:pt x="25594" y="28086"/>
                          <a:pt x="17509" y="31430"/>
                          <a:pt x="10427" y="28512"/>
                        </a:cubicBezTo>
                        <a:cubicBezTo>
                          <a:pt x="3375" y="25594"/>
                          <a:pt x="1" y="17478"/>
                          <a:pt x="2949" y="10426"/>
                        </a:cubicBezTo>
                        <a:cubicBezTo>
                          <a:pt x="5867" y="3375"/>
                          <a:pt x="13953" y="1"/>
                          <a:pt x="21035" y="2949"/>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12;p58"/>
                  <p:cNvSpPr/>
                  <p:nvPr/>
                </p:nvSpPr>
                <p:spPr>
                  <a:xfrm rot="2700000" flipH="1">
                    <a:off x="6073736" y="3575019"/>
                    <a:ext cx="1156924" cy="1156924"/>
                  </a:xfrm>
                  <a:custGeom>
                    <a:avLst/>
                    <a:gdLst/>
                    <a:ahLst/>
                    <a:cxnLst/>
                    <a:rect l="l" t="t" r="r" b="b"/>
                    <a:pathLst>
                      <a:path w="10670" h="10670" fill="none" extrusionOk="0">
                        <a:moveTo>
                          <a:pt x="6110" y="10669"/>
                        </a:moveTo>
                        <a:cubicBezTo>
                          <a:pt x="2037" y="10669"/>
                          <a:pt x="0" y="5745"/>
                          <a:pt x="2858" y="2888"/>
                        </a:cubicBezTo>
                        <a:cubicBezTo>
                          <a:pt x="5745" y="0"/>
                          <a:pt x="10669" y="2037"/>
                          <a:pt x="10669" y="6110"/>
                        </a:cubicBezTo>
                        <a:cubicBezTo>
                          <a:pt x="10669" y="8633"/>
                          <a:pt x="8602" y="10669"/>
                          <a:pt x="6110" y="10669"/>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13;p58"/>
                  <p:cNvSpPr/>
                  <p:nvPr/>
                </p:nvSpPr>
                <p:spPr>
                  <a:xfrm rot="2700000" flipH="1">
                    <a:off x="6327038" y="3945773"/>
                    <a:ext cx="415435" cy="415435"/>
                  </a:xfrm>
                  <a:custGeom>
                    <a:avLst/>
                    <a:gdLst/>
                    <a:ahLst/>
                    <a:cxnLst/>
                    <a:rect l="l" t="t" r="r" b="b"/>
                    <a:pathLst>
                      <a:path w="13345" h="13345" extrusionOk="0">
                        <a:moveTo>
                          <a:pt x="6688" y="1"/>
                        </a:moveTo>
                        <a:cubicBezTo>
                          <a:pt x="2980" y="1"/>
                          <a:pt x="1" y="2979"/>
                          <a:pt x="1" y="6657"/>
                        </a:cubicBezTo>
                        <a:cubicBezTo>
                          <a:pt x="1" y="10366"/>
                          <a:pt x="2980" y="13344"/>
                          <a:pt x="6688" y="13344"/>
                        </a:cubicBezTo>
                        <a:cubicBezTo>
                          <a:pt x="10366" y="13344"/>
                          <a:pt x="13345" y="10366"/>
                          <a:pt x="13345" y="6657"/>
                        </a:cubicBezTo>
                        <a:cubicBezTo>
                          <a:pt x="13345" y="2979"/>
                          <a:pt x="10366" y="1"/>
                          <a:pt x="6688" y="1"/>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14;p58"/>
                  <p:cNvSpPr/>
                  <p:nvPr/>
                </p:nvSpPr>
                <p:spPr>
                  <a:xfrm rot="2700000" flipH="1">
                    <a:off x="6445027" y="4063770"/>
                    <a:ext cx="179432" cy="179432"/>
                  </a:xfrm>
                  <a:custGeom>
                    <a:avLst/>
                    <a:gdLst/>
                    <a:ahLst/>
                    <a:cxnLst/>
                    <a:rect l="l" t="t" r="r" b="b"/>
                    <a:pathLst>
                      <a:path w="13345" h="13345" extrusionOk="0">
                        <a:moveTo>
                          <a:pt x="6688" y="1"/>
                        </a:moveTo>
                        <a:cubicBezTo>
                          <a:pt x="2980" y="1"/>
                          <a:pt x="1" y="2979"/>
                          <a:pt x="1" y="6657"/>
                        </a:cubicBezTo>
                        <a:cubicBezTo>
                          <a:pt x="1" y="10366"/>
                          <a:pt x="2980" y="13344"/>
                          <a:pt x="6688" y="13344"/>
                        </a:cubicBezTo>
                        <a:cubicBezTo>
                          <a:pt x="10366" y="13344"/>
                          <a:pt x="13345" y="10366"/>
                          <a:pt x="13345" y="6657"/>
                        </a:cubicBezTo>
                        <a:cubicBezTo>
                          <a:pt x="13345" y="2979"/>
                          <a:pt x="10366" y="1"/>
                          <a:pt x="66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2515;p58"/>
                <p:cNvGrpSpPr/>
                <p:nvPr/>
              </p:nvGrpSpPr>
              <p:grpSpPr>
                <a:xfrm>
                  <a:off x="4785100" y="2738838"/>
                  <a:ext cx="1794782" cy="1795263"/>
                  <a:chOff x="4776059" y="2819553"/>
                  <a:chExt cx="1794782" cy="1795263"/>
                </a:xfrm>
              </p:grpSpPr>
              <p:cxnSp>
                <p:nvCxnSpPr>
                  <p:cNvPr id="40" name="Google Shape;2516;p58"/>
                  <p:cNvCxnSpPr>
                    <a:cxnSpLocks/>
                  </p:cNvCxnSpPr>
                  <p:nvPr/>
                </p:nvCxnSpPr>
                <p:spPr>
                  <a:xfrm rot="10800000" flipH="1">
                    <a:off x="4956841" y="2819553"/>
                    <a:ext cx="1614000" cy="1614000"/>
                  </a:xfrm>
                  <a:prstGeom prst="straightConnector1">
                    <a:avLst/>
                  </a:prstGeom>
                  <a:noFill/>
                  <a:ln w="28575" cap="flat" cmpd="sng">
                    <a:solidFill>
                      <a:schemeClr val="dk1"/>
                    </a:solidFill>
                    <a:prstDash val="solid"/>
                    <a:round/>
                    <a:headEnd type="none" w="med" len="med"/>
                    <a:tailEnd type="oval" w="med" len="med"/>
                  </a:ln>
                </p:spPr>
              </p:cxnSp>
              <p:sp>
                <p:nvSpPr>
                  <p:cNvPr id="41" name="Google Shape;2517;p58"/>
                  <p:cNvSpPr/>
                  <p:nvPr/>
                </p:nvSpPr>
                <p:spPr>
                  <a:xfrm rot="-2700000">
                    <a:off x="4776059" y="4286376"/>
                    <a:ext cx="327464" cy="328440"/>
                  </a:xfrm>
                  <a:custGeom>
                    <a:avLst/>
                    <a:gdLst/>
                    <a:ahLst/>
                    <a:cxnLst/>
                    <a:rect l="l" t="t" r="r" b="b"/>
                    <a:pathLst>
                      <a:path w="10062" h="10092" extrusionOk="0">
                        <a:moveTo>
                          <a:pt x="5046" y="0"/>
                        </a:moveTo>
                        <a:cubicBezTo>
                          <a:pt x="2250" y="0"/>
                          <a:pt x="1" y="2280"/>
                          <a:pt x="1" y="5046"/>
                        </a:cubicBezTo>
                        <a:cubicBezTo>
                          <a:pt x="1" y="7842"/>
                          <a:pt x="2250" y="10091"/>
                          <a:pt x="5046" y="10091"/>
                        </a:cubicBezTo>
                        <a:cubicBezTo>
                          <a:pt x="7812" y="10091"/>
                          <a:pt x="10062" y="7842"/>
                          <a:pt x="10062" y="5046"/>
                        </a:cubicBezTo>
                        <a:cubicBezTo>
                          <a:pt x="10062" y="2280"/>
                          <a:pt x="7812" y="0"/>
                          <a:pt x="50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18;p58"/>
                  <p:cNvSpPr/>
                  <p:nvPr/>
                </p:nvSpPr>
                <p:spPr>
                  <a:xfrm rot="-2700000">
                    <a:off x="4808689" y="4320000"/>
                    <a:ext cx="262179" cy="261170"/>
                  </a:xfrm>
                  <a:custGeom>
                    <a:avLst/>
                    <a:gdLst/>
                    <a:ahLst/>
                    <a:cxnLst/>
                    <a:rect l="l" t="t" r="r" b="b"/>
                    <a:pathLst>
                      <a:path w="8056" h="8025" extrusionOk="0">
                        <a:moveTo>
                          <a:pt x="4043" y="1"/>
                        </a:moveTo>
                        <a:cubicBezTo>
                          <a:pt x="1824" y="1"/>
                          <a:pt x="1" y="1794"/>
                          <a:pt x="1" y="4013"/>
                        </a:cubicBezTo>
                        <a:cubicBezTo>
                          <a:pt x="1" y="6232"/>
                          <a:pt x="1824" y="8025"/>
                          <a:pt x="4043" y="8025"/>
                        </a:cubicBezTo>
                        <a:cubicBezTo>
                          <a:pt x="6262" y="8025"/>
                          <a:pt x="8056" y="6232"/>
                          <a:pt x="8056" y="4013"/>
                        </a:cubicBezTo>
                        <a:cubicBezTo>
                          <a:pt x="8056" y="1794"/>
                          <a:pt x="6262" y="1"/>
                          <a:pt x="40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519;p58"/>
                  <p:cNvSpPr/>
                  <p:nvPr/>
                </p:nvSpPr>
                <p:spPr>
                  <a:xfrm rot="-2700000">
                    <a:off x="5279571" y="3772556"/>
                    <a:ext cx="582678" cy="91027"/>
                  </a:xfrm>
                  <a:custGeom>
                    <a:avLst/>
                    <a:gdLst/>
                    <a:ahLst/>
                    <a:cxnLst/>
                    <a:rect l="l" t="t" r="r" b="b"/>
                    <a:pathLst>
                      <a:path w="17904" h="2797" extrusionOk="0">
                        <a:moveTo>
                          <a:pt x="0" y="0"/>
                        </a:moveTo>
                        <a:lnTo>
                          <a:pt x="0" y="2797"/>
                        </a:lnTo>
                        <a:lnTo>
                          <a:pt x="2827" y="2797"/>
                        </a:lnTo>
                        <a:lnTo>
                          <a:pt x="2827" y="0"/>
                        </a:lnTo>
                        <a:close/>
                        <a:moveTo>
                          <a:pt x="3770" y="0"/>
                        </a:moveTo>
                        <a:lnTo>
                          <a:pt x="3770" y="2797"/>
                        </a:lnTo>
                        <a:lnTo>
                          <a:pt x="6596" y="2797"/>
                        </a:lnTo>
                        <a:lnTo>
                          <a:pt x="6596" y="0"/>
                        </a:lnTo>
                        <a:close/>
                        <a:moveTo>
                          <a:pt x="7539" y="0"/>
                        </a:moveTo>
                        <a:lnTo>
                          <a:pt x="7539" y="2797"/>
                        </a:lnTo>
                        <a:lnTo>
                          <a:pt x="10365" y="2797"/>
                        </a:lnTo>
                        <a:lnTo>
                          <a:pt x="10365" y="0"/>
                        </a:lnTo>
                        <a:close/>
                        <a:moveTo>
                          <a:pt x="11308" y="0"/>
                        </a:moveTo>
                        <a:lnTo>
                          <a:pt x="11308" y="2797"/>
                        </a:lnTo>
                        <a:lnTo>
                          <a:pt x="14134" y="2797"/>
                        </a:lnTo>
                        <a:lnTo>
                          <a:pt x="14134" y="0"/>
                        </a:lnTo>
                        <a:close/>
                        <a:moveTo>
                          <a:pt x="15077" y="0"/>
                        </a:moveTo>
                        <a:lnTo>
                          <a:pt x="15077" y="2797"/>
                        </a:lnTo>
                        <a:lnTo>
                          <a:pt x="17904" y="2797"/>
                        </a:lnTo>
                        <a:lnTo>
                          <a:pt x="17904" y="0"/>
                        </a:lnTo>
                        <a:close/>
                      </a:path>
                    </a:pathLst>
                  </a:custGeom>
                  <a:solidFill>
                    <a:schemeClr val="dk1"/>
                  </a:solidFill>
                  <a:ln w="83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520;p58"/>
                  <p:cNvSpPr/>
                  <p:nvPr/>
                </p:nvSpPr>
                <p:spPr>
                  <a:xfrm rot="-2700000">
                    <a:off x="4845312" y="4356608"/>
                    <a:ext cx="188954" cy="187978"/>
                  </a:xfrm>
                  <a:custGeom>
                    <a:avLst/>
                    <a:gdLst/>
                    <a:ahLst/>
                    <a:cxnLst/>
                    <a:rect l="l" t="t" r="r" b="b"/>
                    <a:pathLst>
                      <a:path w="5806" h="5776" extrusionOk="0">
                        <a:moveTo>
                          <a:pt x="2918" y="0"/>
                        </a:moveTo>
                        <a:cubicBezTo>
                          <a:pt x="1307" y="0"/>
                          <a:pt x="0" y="1277"/>
                          <a:pt x="0" y="2888"/>
                        </a:cubicBezTo>
                        <a:cubicBezTo>
                          <a:pt x="0" y="4499"/>
                          <a:pt x="1307" y="5775"/>
                          <a:pt x="2918" y="5775"/>
                        </a:cubicBezTo>
                        <a:cubicBezTo>
                          <a:pt x="4499" y="5775"/>
                          <a:pt x="5806" y="4499"/>
                          <a:pt x="5806" y="2888"/>
                        </a:cubicBezTo>
                        <a:cubicBezTo>
                          <a:pt x="5806" y="1277"/>
                          <a:pt x="4499" y="0"/>
                          <a:pt x="2918" y="0"/>
                        </a:cubicBezTo>
                        <a:close/>
                      </a:path>
                    </a:pathLst>
                  </a:custGeom>
                  <a:noFill/>
                  <a:ln w="285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 name="Google Shape;2521;p58"/>
              <p:cNvSpPr/>
              <p:nvPr/>
            </p:nvSpPr>
            <p:spPr>
              <a:xfrm>
                <a:off x="7136942" y="1152386"/>
                <a:ext cx="582686" cy="91028"/>
              </a:xfrm>
              <a:custGeom>
                <a:avLst/>
                <a:gdLst/>
                <a:ahLst/>
                <a:cxnLst/>
                <a:rect l="l" t="t" r="r" b="b"/>
                <a:pathLst>
                  <a:path w="17904" h="2797" extrusionOk="0">
                    <a:moveTo>
                      <a:pt x="0" y="0"/>
                    </a:moveTo>
                    <a:lnTo>
                      <a:pt x="0" y="2797"/>
                    </a:lnTo>
                    <a:lnTo>
                      <a:pt x="2827" y="2797"/>
                    </a:lnTo>
                    <a:lnTo>
                      <a:pt x="2827" y="0"/>
                    </a:lnTo>
                    <a:close/>
                    <a:moveTo>
                      <a:pt x="3770" y="0"/>
                    </a:moveTo>
                    <a:lnTo>
                      <a:pt x="3770" y="2797"/>
                    </a:lnTo>
                    <a:lnTo>
                      <a:pt x="6596" y="2797"/>
                    </a:lnTo>
                    <a:lnTo>
                      <a:pt x="6596" y="0"/>
                    </a:lnTo>
                    <a:close/>
                    <a:moveTo>
                      <a:pt x="7539" y="0"/>
                    </a:moveTo>
                    <a:lnTo>
                      <a:pt x="7539" y="2797"/>
                    </a:lnTo>
                    <a:lnTo>
                      <a:pt x="10365" y="2797"/>
                    </a:lnTo>
                    <a:lnTo>
                      <a:pt x="10365" y="0"/>
                    </a:lnTo>
                    <a:close/>
                    <a:moveTo>
                      <a:pt x="11308" y="0"/>
                    </a:moveTo>
                    <a:lnTo>
                      <a:pt x="11308" y="2797"/>
                    </a:lnTo>
                    <a:lnTo>
                      <a:pt x="14134" y="2797"/>
                    </a:lnTo>
                    <a:lnTo>
                      <a:pt x="14134" y="0"/>
                    </a:lnTo>
                    <a:close/>
                    <a:moveTo>
                      <a:pt x="15077" y="0"/>
                    </a:moveTo>
                    <a:lnTo>
                      <a:pt x="15077" y="2797"/>
                    </a:lnTo>
                    <a:lnTo>
                      <a:pt x="17904" y="2797"/>
                    </a:lnTo>
                    <a:lnTo>
                      <a:pt x="17904" y="0"/>
                    </a:lnTo>
                    <a:close/>
                  </a:path>
                </a:pathLst>
              </a:custGeom>
              <a:solidFill>
                <a:schemeClr val="dk1"/>
              </a:solid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 name="Google Shape;3033;p60">
            <a:extLst>
              <a:ext uri="{FF2B5EF4-FFF2-40B4-BE49-F238E27FC236}">
                <a16:creationId xmlns:a16="http://schemas.microsoft.com/office/drawing/2014/main" id="{7AB89026-3CF3-16EF-7703-5C4268A8CC9B}"/>
              </a:ext>
            </a:extLst>
          </p:cNvPr>
          <p:cNvGrpSpPr/>
          <p:nvPr/>
        </p:nvGrpSpPr>
        <p:grpSpPr>
          <a:xfrm rot="1702738">
            <a:off x="6409141" y="2303320"/>
            <a:ext cx="419659" cy="477917"/>
            <a:chOff x="5498975" y="1268363"/>
            <a:chExt cx="419659" cy="477917"/>
          </a:xfrm>
        </p:grpSpPr>
        <p:sp>
          <p:nvSpPr>
            <p:cNvPr id="17" name="Google Shape;3034;p60">
              <a:extLst>
                <a:ext uri="{FF2B5EF4-FFF2-40B4-BE49-F238E27FC236}">
                  <a16:creationId xmlns:a16="http://schemas.microsoft.com/office/drawing/2014/main" id="{A2078AC7-F96E-01BA-FCB6-18585B49AEB9}"/>
                </a:ext>
              </a:extLst>
            </p:cNvPr>
            <p:cNvSpPr/>
            <p:nvPr/>
          </p:nvSpPr>
          <p:spPr>
            <a:xfrm>
              <a:off x="5498975" y="1268363"/>
              <a:ext cx="419659" cy="477917"/>
            </a:xfrm>
            <a:custGeom>
              <a:avLst/>
              <a:gdLst/>
              <a:ahLst/>
              <a:cxnLst/>
              <a:rect l="l" t="t" r="r" b="b"/>
              <a:pathLst>
                <a:path w="13413" h="15275" extrusionOk="0">
                  <a:moveTo>
                    <a:pt x="63" y="3788"/>
                  </a:moveTo>
                  <a:lnTo>
                    <a:pt x="1" y="3809"/>
                  </a:lnTo>
                  <a:lnTo>
                    <a:pt x="1" y="11467"/>
                  </a:lnTo>
                  <a:lnTo>
                    <a:pt x="6696" y="15275"/>
                  </a:lnTo>
                  <a:lnTo>
                    <a:pt x="13329" y="11488"/>
                  </a:lnTo>
                  <a:lnTo>
                    <a:pt x="13413" y="11467"/>
                  </a:lnTo>
                  <a:lnTo>
                    <a:pt x="13413" y="3809"/>
                  </a:lnTo>
                  <a:lnTo>
                    <a:pt x="6696" y="1"/>
                  </a:lnTo>
                  <a:close/>
                  <a:moveTo>
                    <a:pt x="13141" y="11300"/>
                  </a:moveTo>
                  <a:lnTo>
                    <a:pt x="6696" y="14982"/>
                  </a:lnTo>
                  <a:lnTo>
                    <a:pt x="252" y="11320"/>
                  </a:lnTo>
                  <a:lnTo>
                    <a:pt x="252" y="3976"/>
                  </a:lnTo>
                  <a:lnTo>
                    <a:pt x="6696" y="315"/>
                  </a:lnTo>
                  <a:lnTo>
                    <a:pt x="13141" y="3976"/>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035;p60">
              <a:extLst>
                <a:ext uri="{FF2B5EF4-FFF2-40B4-BE49-F238E27FC236}">
                  <a16:creationId xmlns:a16="http://schemas.microsoft.com/office/drawing/2014/main" id="{A1E23AA4-2413-B568-A48F-22A0586CF7D6}"/>
                </a:ext>
              </a:extLst>
            </p:cNvPr>
            <p:cNvSpPr/>
            <p:nvPr/>
          </p:nvSpPr>
          <p:spPr>
            <a:xfrm>
              <a:off x="5588673" y="1370481"/>
              <a:ext cx="240288" cy="273672"/>
            </a:xfrm>
            <a:custGeom>
              <a:avLst/>
              <a:gdLst/>
              <a:ahLst/>
              <a:cxnLst/>
              <a:rect l="l" t="t" r="r" b="b"/>
              <a:pathLst>
                <a:path w="7680" h="8747" extrusionOk="0">
                  <a:moveTo>
                    <a:pt x="3829" y="1"/>
                  </a:moveTo>
                  <a:lnTo>
                    <a:pt x="0" y="2177"/>
                  </a:lnTo>
                  <a:lnTo>
                    <a:pt x="0" y="6571"/>
                  </a:lnTo>
                  <a:lnTo>
                    <a:pt x="3829" y="8747"/>
                  </a:lnTo>
                  <a:lnTo>
                    <a:pt x="7679" y="6571"/>
                  </a:lnTo>
                  <a:lnTo>
                    <a:pt x="7679" y="2177"/>
                  </a:lnTo>
                  <a:lnTo>
                    <a:pt x="3829" y="1"/>
                  </a:ln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Slide Number Placeholder 3">
            <a:extLst>
              <a:ext uri="{FF2B5EF4-FFF2-40B4-BE49-F238E27FC236}">
                <a16:creationId xmlns:a16="http://schemas.microsoft.com/office/drawing/2014/main" id="{EBBB6379-6D5C-B677-1963-26D4E537F858}"/>
              </a:ext>
            </a:extLst>
          </p:cNvPr>
          <p:cNvSpPr>
            <a:spLocks noGrp="1"/>
          </p:cNvSpPr>
          <p:nvPr>
            <p:ph type="sldNum" sz="quarter" idx="12"/>
          </p:nvPr>
        </p:nvSpPr>
        <p:spPr/>
        <p:txBody>
          <a:bodyPr/>
          <a:lstStyle/>
          <a:p>
            <a:fld id="{D38EA4BD-646F-4C6A-8AC4-91B811B5B748}" type="slidenum">
              <a:rPr lang="en-US" smtClean="0"/>
              <a:pPr/>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dirty="0">
                <a:solidFill>
                  <a:srgbClr val="0070C0"/>
                </a:solidFill>
                <a:latin typeface="Algerian" pitchFamily="82" charset="0"/>
              </a:rPr>
              <a:t>Introduction</a:t>
            </a:r>
          </a:p>
        </p:txBody>
      </p:sp>
      <p:sp>
        <p:nvSpPr>
          <p:cNvPr id="3" name="Content Placeholder 2"/>
          <p:cNvSpPr>
            <a:spLocks noGrp="1"/>
          </p:cNvSpPr>
          <p:nvPr>
            <p:ph idx="1"/>
          </p:nvPr>
        </p:nvSpPr>
        <p:spPr>
          <a:xfrm>
            <a:off x="428596" y="915566"/>
            <a:ext cx="8229600" cy="3859249"/>
          </a:xfrm>
        </p:spPr>
        <p:txBody>
          <a:bodyPr>
            <a:noAutofit/>
          </a:bodyPr>
          <a:lstStyle/>
          <a:p>
            <a:pPr>
              <a:buFont typeface="Wingdings" panose="05000000000000000000" pitchFamily="2" charset="2"/>
              <a:buChar char="Ø"/>
            </a:pPr>
            <a:r>
              <a:rPr lang="en-IN" sz="1800" dirty="0">
                <a:solidFill>
                  <a:srgbClr val="000000"/>
                </a:solidFill>
                <a:effectLst/>
                <a:ea typeface="Times New Roman" panose="02020603050405020304" pitchFamily="18" charset="0"/>
              </a:rPr>
              <a:t>The amount of waste has been increasing due to the increase in human population and urbanization. </a:t>
            </a:r>
          </a:p>
          <a:p>
            <a:pPr>
              <a:buFont typeface="Wingdings" panose="05000000000000000000" pitchFamily="2" charset="2"/>
              <a:buChar char="Ø"/>
            </a:pPr>
            <a:r>
              <a:rPr lang="en-IN" sz="1800" dirty="0">
                <a:solidFill>
                  <a:srgbClr val="000000"/>
                </a:solidFill>
                <a:effectLst/>
                <a:ea typeface="Times New Roman" panose="02020603050405020304" pitchFamily="18" charset="0"/>
              </a:rPr>
              <a:t>In cities, the overflowed bin creates an unhygienic environment. Thus degrades the environment, to overcome this situation </a:t>
            </a:r>
            <a:r>
              <a:rPr lang="en-US" sz="1800" dirty="0">
                <a:solidFill>
                  <a:schemeClr val="bg2">
                    <a:lumMod val="10000"/>
                  </a:schemeClr>
                </a:solidFill>
              </a:rPr>
              <a:t>Garbage monitoring and controlling with smart segregation of dry and wet waste</a:t>
            </a:r>
            <a:r>
              <a:rPr lang="en-IN" sz="1800" dirty="0">
                <a:solidFill>
                  <a:srgbClr val="000000"/>
                </a:solidFill>
                <a:effectLst/>
                <a:ea typeface="Times New Roman" panose="02020603050405020304" pitchFamily="18" charset="0"/>
              </a:rPr>
              <a:t> is developed to reduce to work for the ragpickers, the wastes are segregated by the human beings which leads to health problems to the workers.</a:t>
            </a:r>
          </a:p>
          <a:p>
            <a:pPr>
              <a:buFont typeface="Wingdings" panose="05000000000000000000" pitchFamily="2" charset="2"/>
              <a:buChar char="Ø"/>
            </a:pPr>
            <a:r>
              <a:rPr lang="en-IN" sz="1800" dirty="0">
                <a:solidFill>
                  <a:srgbClr val="000000"/>
                </a:solidFill>
                <a:effectLst/>
                <a:ea typeface="Times New Roman" panose="02020603050405020304" pitchFamily="18" charset="0"/>
              </a:rPr>
              <a:t>The proposed system separates the waste into two categories namely wet and dry. </a:t>
            </a:r>
          </a:p>
          <a:p>
            <a:pPr>
              <a:buFont typeface="Wingdings" panose="05000000000000000000" pitchFamily="2" charset="2"/>
              <a:buChar char="Ø"/>
            </a:pPr>
            <a:r>
              <a:rPr lang="en-IN" sz="1800" dirty="0">
                <a:solidFill>
                  <a:srgbClr val="000000"/>
                </a:solidFill>
                <a:effectLst/>
                <a:ea typeface="Times New Roman" panose="02020603050405020304" pitchFamily="18" charset="0"/>
              </a:rPr>
              <a:t>Each of the waste is detected by the respective sensors and gets segregated inside the bins which is assigned to them. </a:t>
            </a:r>
            <a:r>
              <a:rPr lang="en-IN" sz="1800" dirty="0">
                <a:solidFill>
                  <a:srgbClr val="000000"/>
                </a:solidFill>
                <a:ea typeface="Times New Roman" panose="02020603050405020304" pitchFamily="18" charset="0"/>
              </a:rPr>
              <a:t>T</a:t>
            </a:r>
            <a:r>
              <a:rPr lang="en-IN" sz="1800" dirty="0">
                <a:solidFill>
                  <a:srgbClr val="000000"/>
                </a:solidFill>
                <a:effectLst/>
                <a:ea typeface="Times New Roman" panose="02020603050405020304" pitchFamily="18" charset="0"/>
              </a:rPr>
              <a:t>he details of amount of waste disposal is updated regularly</a:t>
            </a:r>
            <a:r>
              <a:rPr lang="en-US" sz="1800" dirty="0">
                <a:solidFill>
                  <a:srgbClr val="000000"/>
                </a:solidFill>
                <a:effectLst/>
                <a:ea typeface="Times New Roman" panose="02020603050405020304" pitchFamily="18" charset="0"/>
              </a:rPr>
              <a:t>.</a:t>
            </a:r>
            <a:endParaRPr lang="en-IN" sz="1800" dirty="0"/>
          </a:p>
        </p:txBody>
      </p:sp>
      <p:grpSp>
        <p:nvGrpSpPr>
          <p:cNvPr id="5" name="Google Shape;2308;p52"/>
          <p:cNvGrpSpPr/>
          <p:nvPr/>
        </p:nvGrpSpPr>
        <p:grpSpPr>
          <a:xfrm rot="10800000">
            <a:off x="428596" y="142858"/>
            <a:ext cx="3136841" cy="328444"/>
            <a:chOff x="4783909" y="2518498"/>
            <a:chExt cx="3136841" cy="328444"/>
          </a:xfrm>
        </p:grpSpPr>
        <p:cxnSp>
          <p:nvCxnSpPr>
            <p:cNvPr id="6" name="Google Shape;2309;p52"/>
            <p:cNvCxnSpPr/>
            <p:nvPr/>
          </p:nvCxnSpPr>
          <p:spPr>
            <a:xfrm rot="-5400000">
              <a:off x="6445200" y="1207175"/>
              <a:ext cx="2100" cy="2949000"/>
            </a:xfrm>
            <a:prstGeom prst="straightConnector1">
              <a:avLst/>
            </a:prstGeom>
            <a:noFill/>
            <a:ln w="28575" cap="flat" cmpd="sng">
              <a:solidFill>
                <a:schemeClr val="accent2"/>
              </a:solidFill>
              <a:prstDash val="solid"/>
              <a:round/>
              <a:headEnd type="none" w="med" len="med"/>
              <a:tailEnd type="oval" w="med" len="med"/>
            </a:ln>
          </p:spPr>
        </p:cxnSp>
        <p:sp>
          <p:nvSpPr>
            <p:cNvPr id="7" name="Google Shape;2310;p52"/>
            <p:cNvSpPr/>
            <p:nvPr/>
          </p:nvSpPr>
          <p:spPr>
            <a:xfrm>
              <a:off x="4783909" y="2518498"/>
              <a:ext cx="327468" cy="328444"/>
            </a:xfrm>
            <a:custGeom>
              <a:avLst/>
              <a:gdLst/>
              <a:ahLst/>
              <a:cxnLst/>
              <a:rect l="l" t="t" r="r" b="b"/>
              <a:pathLst>
                <a:path w="10062" h="10092" extrusionOk="0">
                  <a:moveTo>
                    <a:pt x="5046" y="0"/>
                  </a:moveTo>
                  <a:cubicBezTo>
                    <a:pt x="2250" y="0"/>
                    <a:pt x="1" y="2280"/>
                    <a:pt x="1" y="5046"/>
                  </a:cubicBezTo>
                  <a:cubicBezTo>
                    <a:pt x="1" y="7842"/>
                    <a:pt x="2250" y="10091"/>
                    <a:pt x="5046" y="10091"/>
                  </a:cubicBezTo>
                  <a:cubicBezTo>
                    <a:pt x="7812" y="10091"/>
                    <a:pt x="10062" y="7842"/>
                    <a:pt x="10062" y="5046"/>
                  </a:cubicBezTo>
                  <a:cubicBezTo>
                    <a:pt x="10062" y="2280"/>
                    <a:pt x="7812" y="0"/>
                    <a:pt x="5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311;p52"/>
            <p:cNvSpPr/>
            <p:nvPr/>
          </p:nvSpPr>
          <p:spPr>
            <a:xfrm>
              <a:off x="4816551" y="2552117"/>
              <a:ext cx="262183" cy="261174"/>
            </a:xfrm>
            <a:custGeom>
              <a:avLst/>
              <a:gdLst/>
              <a:ahLst/>
              <a:cxnLst/>
              <a:rect l="l" t="t" r="r" b="b"/>
              <a:pathLst>
                <a:path w="8056" h="8025" extrusionOk="0">
                  <a:moveTo>
                    <a:pt x="4043" y="1"/>
                  </a:moveTo>
                  <a:cubicBezTo>
                    <a:pt x="1824" y="1"/>
                    <a:pt x="1" y="1794"/>
                    <a:pt x="1" y="4013"/>
                  </a:cubicBezTo>
                  <a:cubicBezTo>
                    <a:pt x="1" y="6232"/>
                    <a:pt x="1824" y="8025"/>
                    <a:pt x="4043" y="8025"/>
                  </a:cubicBezTo>
                  <a:cubicBezTo>
                    <a:pt x="6262" y="8025"/>
                    <a:pt x="8056" y="6232"/>
                    <a:pt x="8056" y="4013"/>
                  </a:cubicBezTo>
                  <a:cubicBezTo>
                    <a:pt x="8056" y="1794"/>
                    <a:pt x="6262" y="1"/>
                    <a:pt x="40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312;p52"/>
            <p:cNvSpPr/>
            <p:nvPr/>
          </p:nvSpPr>
          <p:spPr>
            <a:xfrm>
              <a:off x="4853163" y="2588729"/>
              <a:ext cx="188956" cy="187980"/>
            </a:xfrm>
            <a:custGeom>
              <a:avLst/>
              <a:gdLst/>
              <a:ahLst/>
              <a:cxnLst/>
              <a:rect l="l" t="t" r="r" b="b"/>
              <a:pathLst>
                <a:path w="5806" h="5776" extrusionOk="0">
                  <a:moveTo>
                    <a:pt x="2918" y="0"/>
                  </a:moveTo>
                  <a:cubicBezTo>
                    <a:pt x="1307" y="0"/>
                    <a:pt x="0" y="1277"/>
                    <a:pt x="0" y="2888"/>
                  </a:cubicBezTo>
                  <a:cubicBezTo>
                    <a:pt x="0" y="4499"/>
                    <a:pt x="1307" y="5775"/>
                    <a:pt x="2918" y="5775"/>
                  </a:cubicBezTo>
                  <a:cubicBezTo>
                    <a:pt x="4499" y="5775"/>
                    <a:pt x="5806" y="4499"/>
                    <a:pt x="5806" y="2888"/>
                  </a:cubicBezTo>
                  <a:cubicBezTo>
                    <a:pt x="5806" y="1277"/>
                    <a:pt x="4499" y="0"/>
                    <a:pt x="2918" y="0"/>
                  </a:cubicBezTo>
                  <a:close/>
                </a:path>
              </a:pathLst>
            </a:custGeom>
            <a:solidFill>
              <a:schemeClr val="dk1"/>
            </a:solidFill>
            <a:ln w="83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313;p52"/>
            <p:cNvSpPr/>
            <p:nvPr/>
          </p:nvSpPr>
          <p:spPr>
            <a:xfrm>
              <a:off x="5549842" y="2636211"/>
              <a:ext cx="582686" cy="91028"/>
            </a:xfrm>
            <a:custGeom>
              <a:avLst/>
              <a:gdLst/>
              <a:ahLst/>
              <a:cxnLst/>
              <a:rect l="l" t="t" r="r" b="b"/>
              <a:pathLst>
                <a:path w="17904" h="2797" extrusionOk="0">
                  <a:moveTo>
                    <a:pt x="0" y="0"/>
                  </a:moveTo>
                  <a:lnTo>
                    <a:pt x="0" y="2797"/>
                  </a:lnTo>
                  <a:lnTo>
                    <a:pt x="2827" y="2797"/>
                  </a:lnTo>
                  <a:lnTo>
                    <a:pt x="2827" y="0"/>
                  </a:lnTo>
                  <a:close/>
                  <a:moveTo>
                    <a:pt x="3770" y="0"/>
                  </a:moveTo>
                  <a:lnTo>
                    <a:pt x="3770" y="2797"/>
                  </a:lnTo>
                  <a:lnTo>
                    <a:pt x="6596" y="2797"/>
                  </a:lnTo>
                  <a:lnTo>
                    <a:pt x="6596" y="0"/>
                  </a:lnTo>
                  <a:close/>
                  <a:moveTo>
                    <a:pt x="7539" y="0"/>
                  </a:moveTo>
                  <a:lnTo>
                    <a:pt x="7539" y="2797"/>
                  </a:lnTo>
                  <a:lnTo>
                    <a:pt x="10365" y="2797"/>
                  </a:lnTo>
                  <a:lnTo>
                    <a:pt x="10365" y="0"/>
                  </a:lnTo>
                  <a:close/>
                  <a:moveTo>
                    <a:pt x="11308" y="0"/>
                  </a:moveTo>
                  <a:lnTo>
                    <a:pt x="11308" y="2797"/>
                  </a:lnTo>
                  <a:lnTo>
                    <a:pt x="14134" y="2797"/>
                  </a:lnTo>
                  <a:lnTo>
                    <a:pt x="14134" y="0"/>
                  </a:lnTo>
                  <a:close/>
                  <a:moveTo>
                    <a:pt x="15077" y="0"/>
                  </a:moveTo>
                  <a:lnTo>
                    <a:pt x="15077" y="2797"/>
                  </a:lnTo>
                  <a:lnTo>
                    <a:pt x="17904" y="2797"/>
                  </a:lnTo>
                  <a:lnTo>
                    <a:pt x="17904" y="0"/>
                  </a:lnTo>
                  <a:close/>
                </a:path>
              </a:pathLst>
            </a:custGeom>
            <a:solidFill>
              <a:schemeClr val="dk1"/>
            </a:solidFill>
            <a:ln w="83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3033;p60">
            <a:extLst>
              <a:ext uri="{FF2B5EF4-FFF2-40B4-BE49-F238E27FC236}">
                <a16:creationId xmlns:a16="http://schemas.microsoft.com/office/drawing/2014/main" id="{89CAEB8B-D3EB-4172-0DA7-58CEEBA79AD0}"/>
              </a:ext>
            </a:extLst>
          </p:cNvPr>
          <p:cNvGrpSpPr/>
          <p:nvPr/>
        </p:nvGrpSpPr>
        <p:grpSpPr>
          <a:xfrm rot="1702738">
            <a:off x="204465" y="77092"/>
            <a:ext cx="419659" cy="477917"/>
            <a:chOff x="5498975" y="1268363"/>
            <a:chExt cx="419659" cy="477917"/>
          </a:xfrm>
        </p:grpSpPr>
        <p:sp>
          <p:nvSpPr>
            <p:cNvPr id="11" name="Google Shape;3034;p60">
              <a:extLst>
                <a:ext uri="{FF2B5EF4-FFF2-40B4-BE49-F238E27FC236}">
                  <a16:creationId xmlns:a16="http://schemas.microsoft.com/office/drawing/2014/main" id="{760E5B1D-7E3C-D1E6-88E4-6ED939C0B816}"/>
                </a:ext>
              </a:extLst>
            </p:cNvPr>
            <p:cNvSpPr/>
            <p:nvPr/>
          </p:nvSpPr>
          <p:spPr>
            <a:xfrm>
              <a:off x="5498975" y="1268363"/>
              <a:ext cx="419659" cy="477917"/>
            </a:xfrm>
            <a:custGeom>
              <a:avLst/>
              <a:gdLst/>
              <a:ahLst/>
              <a:cxnLst/>
              <a:rect l="l" t="t" r="r" b="b"/>
              <a:pathLst>
                <a:path w="13413" h="15275" extrusionOk="0">
                  <a:moveTo>
                    <a:pt x="63" y="3788"/>
                  </a:moveTo>
                  <a:lnTo>
                    <a:pt x="1" y="3809"/>
                  </a:lnTo>
                  <a:lnTo>
                    <a:pt x="1" y="11467"/>
                  </a:lnTo>
                  <a:lnTo>
                    <a:pt x="6696" y="15275"/>
                  </a:lnTo>
                  <a:lnTo>
                    <a:pt x="13329" y="11488"/>
                  </a:lnTo>
                  <a:lnTo>
                    <a:pt x="13413" y="11467"/>
                  </a:lnTo>
                  <a:lnTo>
                    <a:pt x="13413" y="3809"/>
                  </a:lnTo>
                  <a:lnTo>
                    <a:pt x="6696" y="1"/>
                  </a:lnTo>
                  <a:close/>
                  <a:moveTo>
                    <a:pt x="13141" y="11300"/>
                  </a:moveTo>
                  <a:lnTo>
                    <a:pt x="6696" y="14982"/>
                  </a:lnTo>
                  <a:lnTo>
                    <a:pt x="252" y="11320"/>
                  </a:lnTo>
                  <a:lnTo>
                    <a:pt x="252" y="3976"/>
                  </a:lnTo>
                  <a:lnTo>
                    <a:pt x="6696" y="315"/>
                  </a:lnTo>
                  <a:lnTo>
                    <a:pt x="13141" y="3976"/>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035;p60">
              <a:extLst>
                <a:ext uri="{FF2B5EF4-FFF2-40B4-BE49-F238E27FC236}">
                  <a16:creationId xmlns:a16="http://schemas.microsoft.com/office/drawing/2014/main" id="{EBAF5245-622B-5C69-F7CF-FE68036AFA40}"/>
                </a:ext>
              </a:extLst>
            </p:cNvPr>
            <p:cNvSpPr/>
            <p:nvPr/>
          </p:nvSpPr>
          <p:spPr>
            <a:xfrm>
              <a:off x="5588673" y="1370481"/>
              <a:ext cx="240288" cy="273672"/>
            </a:xfrm>
            <a:custGeom>
              <a:avLst/>
              <a:gdLst/>
              <a:ahLst/>
              <a:cxnLst/>
              <a:rect l="l" t="t" r="r" b="b"/>
              <a:pathLst>
                <a:path w="7680" h="8747" extrusionOk="0">
                  <a:moveTo>
                    <a:pt x="3829" y="1"/>
                  </a:moveTo>
                  <a:lnTo>
                    <a:pt x="0" y="2177"/>
                  </a:lnTo>
                  <a:lnTo>
                    <a:pt x="0" y="6571"/>
                  </a:lnTo>
                  <a:lnTo>
                    <a:pt x="3829" y="8747"/>
                  </a:lnTo>
                  <a:lnTo>
                    <a:pt x="7679" y="6571"/>
                  </a:lnTo>
                  <a:lnTo>
                    <a:pt x="7679" y="2177"/>
                  </a:lnTo>
                  <a:lnTo>
                    <a:pt x="3829" y="1"/>
                  </a:ln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Slide Number Placeholder 12">
            <a:extLst>
              <a:ext uri="{FF2B5EF4-FFF2-40B4-BE49-F238E27FC236}">
                <a16:creationId xmlns:a16="http://schemas.microsoft.com/office/drawing/2014/main" id="{4BB2D523-8603-C5A0-8689-F34199A82846}"/>
              </a:ext>
            </a:extLst>
          </p:cNvPr>
          <p:cNvSpPr>
            <a:spLocks noGrp="1"/>
          </p:cNvSpPr>
          <p:nvPr>
            <p:ph type="sldNum" sz="quarter" idx="12"/>
          </p:nvPr>
        </p:nvSpPr>
        <p:spPr/>
        <p:txBody>
          <a:bodyPr/>
          <a:lstStyle/>
          <a:p>
            <a:fld id="{D38EA4BD-646F-4C6A-8AC4-91B811B5B748}" type="slidenum">
              <a:rPr lang="en-US" smtClean="0"/>
              <a:pPr/>
              <a:t>5</a:t>
            </a:fld>
            <a:endParaRPr lang="en-US"/>
          </a:p>
        </p:txBody>
      </p:sp>
    </p:spTree>
    <p:extLst>
      <p:ext uri="{BB962C8B-B14F-4D97-AF65-F5344CB8AC3E}">
        <p14:creationId xmlns:p14="http://schemas.microsoft.com/office/powerpoint/2010/main" val="1740801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dirty="0">
                <a:solidFill>
                  <a:srgbClr val="0070C0"/>
                </a:solidFill>
                <a:latin typeface="Algerian" pitchFamily="82" charset="0"/>
              </a:rPr>
              <a:t>Objectives</a:t>
            </a:r>
          </a:p>
        </p:txBody>
      </p:sp>
      <p:sp>
        <p:nvSpPr>
          <p:cNvPr id="3" name="Content Placeholder 2"/>
          <p:cNvSpPr>
            <a:spLocks noGrp="1"/>
          </p:cNvSpPr>
          <p:nvPr>
            <p:ph idx="1"/>
          </p:nvPr>
        </p:nvSpPr>
        <p:spPr>
          <a:xfrm>
            <a:off x="285720" y="1275606"/>
            <a:ext cx="8401080" cy="1986711"/>
          </a:xfrm>
        </p:spPr>
        <p:txBody>
          <a:bodyPr>
            <a:normAutofit/>
          </a:bodyPr>
          <a:lstStyle/>
          <a:p>
            <a:pPr marL="306900" algn="just">
              <a:spcBef>
                <a:spcPts val="600"/>
              </a:spcBef>
              <a:buFont typeface="Wingdings" panose="05000000000000000000" pitchFamily="2" charset="2"/>
              <a:buChar char="Ø"/>
            </a:pPr>
            <a:r>
              <a:rPr lang="en-US" sz="1800" dirty="0">
                <a:latin typeface="Times" pitchFamily="18" charset="0"/>
                <a:cs typeface="Times" pitchFamily="18" charset="0"/>
              </a:rPr>
              <a:t>To understand about various sensors and its functionality</a:t>
            </a:r>
            <a:r>
              <a:rPr lang="en-US" sz="2200" dirty="0">
                <a:latin typeface="Times" pitchFamily="18" charset="0"/>
                <a:cs typeface="Times" pitchFamily="18" charset="0"/>
              </a:rPr>
              <a:t>.</a:t>
            </a:r>
          </a:p>
          <a:p>
            <a:pPr lvl="0" algn="just">
              <a:spcBef>
                <a:spcPts val="600"/>
              </a:spcBef>
              <a:buFont typeface="Wingdings" panose="05000000000000000000" pitchFamily="2" charset="2"/>
              <a:buChar char="Ø"/>
            </a:pPr>
            <a:r>
              <a:rPr lang="en-US" sz="1800" dirty="0">
                <a:latin typeface="Times" pitchFamily="18" charset="0"/>
                <a:cs typeface="Times" pitchFamily="18" charset="0"/>
              </a:rPr>
              <a:t>To develop waste monitoring and segregation system using Arduino.</a:t>
            </a:r>
          </a:p>
          <a:p>
            <a:pPr lvl="0" algn="just">
              <a:spcBef>
                <a:spcPts val="600"/>
              </a:spcBef>
              <a:buFont typeface="Wingdings" panose="05000000000000000000" pitchFamily="2" charset="2"/>
              <a:buChar char="Ø"/>
            </a:pPr>
            <a:r>
              <a:rPr lang="en-US" sz="1800" dirty="0">
                <a:latin typeface="Times" pitchFamily="18" charset="0"/>
                <a:cs typeface="Times" pitchFamily="18" charset="0"/>
              </a:rPr>
              <a:t>To fabricate a less complex automatic waste monitoring and segregation system.</a:t>
            </a:r>
          </a:p>
          <a:p>
            <a:pPr algn="just">
              <a:spcBef>
                <a:spcPts val="600"/>
              </a:spcBef>
              <a:buFont typeface="Wingdings" panose="05000000000000000000" pitchFamily="2" charset="2"/>
              <a:buChar char="Ø"/>
            </a:pPr>
            <a:endParaRPr lang="en-US" sz="1800" dirty="0">
              <a:latin typeface="Times" pitchFamily="18" charset="0"/>
              <a:cs typeface="Times" pitchFamily="18" charset="0"/>
            </a:endParaRPr>
          </a:p>
        </p:txBody>
      </p:sp>
      <p:grpSp>
        <p:nvGrpSpPr>
          <p:cNvPr id="5" name="Google Shape;3027;p60">
            <a:extLst>
              <a:ext uri="{FF2B5EF4-FFF2-40B4-BE49-F238E27FC236}">
                <a16:creationId xmlns:a16="http://schemas.microsoft.com/office/drawing/2014/main" id="{A0A88150-2A83-9694-92F0-979E4AE5C5D2}"/>
              </a:ext>
            </a:extLst>
          </p:cNvPr>
          <p:cNvGrpSpPr/>
          <p:nvPr/>
        </p:nvGrpSpPr>
        <p:grpSpPr>
          <a:xfrm rot="10800000">
            <a:off x="5888796" y="418559"/>
            <a:ext cx="2798004" cy="533083"/>
            <a:chOff x="4852824" y="1904359"/>
            <a:chExt cx="2798004" cy="533083"/>
          </a:xfrm>
        </p:grpSpPr>
        <p:grpSp>
          <p:nvGrpSpPr>
            <p:cNvPr id="6" name="Google Shape;3028;p60">
              <a:extLst>
                <a:ext uri="{FF2B5EF4-FFF2-40B4-BE49-F238E27FC236}">
                  <a16:creationId xmlns:a16="http://schemas.microsoft.com/office/drawing/2014/main" id="{5B8E5221-DC7B-E51A-67BB-4D44458F8B5E}"/>
                </a:ext>
              </a:extLst>
            </p:cNvPr>
            <p:cNvGrpSpPr/>
            <p:nvPr/>
          </p:nvGrpSpPr>
          <p:grpSpPr>
            <a:xfrm>
              <a:off x="4852823" y="1904359"/>
              <a:ext cx="2688497" cy="533083"/>
              <a:chOff x="4852612" y="1904413"/>
              <a:chExt cx="2397875" cy="475500"/>
            </a:xfrm>
          </p:grpSpPr>
          <p:sp>
            <p:nvSpPr>
              <p:cNvPr id="8" name="Google Shape;3029;p60">
                <a:extLst>
                  <a:ext uri="{FF2B5EF4-FFF2-40B4-BE49-F238E27FC236}">
                    <a16:creationId xmlns:a16="http://schemas.microsoft.com/office/drawing/2014/main" id="{0F53FF14-9BEE-BDCA-ABF3-2C977551F7D1}"/>
                  </a:ext>
                </a:extLst>
              </p:cNvPr>
              <p:cNvSpPr/>
              <p:nvPr/>
            </p:nvSpPr>
            <p:spPr>
              <a:xfrm rot="-5400000" flipH="1">
                <a:off x="5813800" y="943225"/>
                <a:ext cx="475500" cy="2397875"/>
              </a:xfrm>
              <a:custGeom>
                <a:avLst/>
                <a:gdLst/>
                <a:ahLst/>
                <a:cxnLst/>
                <a:rect l="l" t="t" r="r" b="b"/>
                <a:pathLst>
                  <a:path w="19020" h="95915" extrusionOk="0">
                    <a:moveTo>
                      <a:pt x="17806" y="46849"/>
                    </a:moveTo>
                    <a:lnTo>
                      <a:pt x="17806" y="35027"/>
                    </a:lnTo>
                    <a:lnTo>
                      <a:pt x="9165" y="26532"/>
                    </a:lnTo>
                    <a:lnTo>
                      <a:pt x="9165" y="8558"/>
                    </a:lnTo>
                    <a:lnTo>
                      <a:pt x="481" y="1"/>
                    </a:lnTo>
                    <a:lnTo>
                      <a:pt x="0" y="461"/>
                    </a:lnTo>
                    <a:lnTo>
                      <a:pt x="8516" y="8851"/>
                    </a:lnTo>
                    <a:lnTo>
                      <a:pt x="8516" y="52917"/>
                    </a:lnTo>
                    <a:lnTo>
                      <a:pt x="2950" y="56076"/>
                    </a:lnTo>
                    <a:lnTo>
                      <a:pt x="2950" y="62813"/>
                    </a:lnTo>
                    <a:lnTo>
                      <a:pt x="8516" y="65994"/>
                    </a:lnTo>
                    <a:lnTo>
                      <a:pt x="8516" y="95915"/>
                    </a:lnTo>
                    <a:lnTo>
                      <a:pt x="9186" y="95915"/>
                    </a:lnTo>
                    <a:lnTo>
                      <a:pt x="9186" y="65994"/>
                    </a:lnTo>
                    <a:lnTo>
                      <a:pt x="10964" y="64969"/>
                    </a:lnTo>
                    <a:lnTo>
                      <a:pt x="10964" y="82042"/>
                    </a:lnTo>
                    <a:cubicBezTo>
                      <a:pt x="9771" y="82419"/>
                      <a:pt x="10064" y="84155"/>
                      <a:pt x="11299" y="84155"/>
                    </a:cubicBezTo>
                    <a:cubicBezTo>
                      <a:pt x="12533" y="84155"/>
                      <a:pt x="12805" y="82419"/>
                      <a:pt x="11634" y="82042"/>
                    </a:cubicBezTo>
                    <a:lnTo>
                      <a:pt x="11634" y="64592"/>
                    </a:lnTo>
                    <a:lnTo>
                      <a:pt x="14772" y="62813"/>
                    </a:lnTo>
                    <a:lnTo>
                      <a:pt x="14772" y="56076"/>
                    </a:lnTo>
                    <a:lnTo>
                      <a:pt x="9206" y="52917"/>
                    </a:lnTo>
                    <a:lnTo>
                      <a:pt x="9206" y="27473"/>
                    </a:lnTo>
                    <a:lnTo>
                      <a:pt x="17136" y="35320"/>
                    </a:lnTo>
                    <a:lnTo>
                      <a:pt x="17136" y="46891"/>
                    </a:lnTo>
                    <a:cubicBezTo>
                      <a:pt x="15986" y="47309"/>
                      <a:pt x="16320" y="49046"/>
                      <a:pt x="17555" y="49004"/>
                    </a:cubicBezTo>
                    <a:cubicBezTo>
                      <a:pt x="18789" y="48962"/>
                      <a:pt x="19020" y="47204"/>
                      <a:pt x="17827" y="46870"/>
                    </a:cubicBezTo>
                    <a:close/>
                    <a:moveTo>
                      <a:pt x="14082" y="62437"/>
                    </a:moveTo>
                    <a:lnTo>
                      <a:pt x="11090" y="64132"/>
                    </a:lnTo>
                    <a:lnTo>
                      <a:pt x="10943" y="64132"/>
                    </a:lnTo>
                    <a:lnTo>
                      <a:pt x="10943" y="64194"/>
                    </a:lnTo>
                    <a:lnTo>
                      <a:pt x="8851" y="65408"/>
                    </a:lnTo>
                    <a:lnTo>
                      <a:pt x="3620" y="62437"/>
                    </a:lnTo>
                    <a:lnTo>
                      <a:pt x="3620" y="56474"/>
                    </a:lnTo>
                    <a:lnTo>
                      <a:pt x="8851" y="53481"/>
                    </a:lnTo>
                    <a:lnTo>
                      <a:pt x="14082" y="5647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030;p60">
                <a:extLst>
                  <a:ext uri="{FF2B5EF4-FFF2-40B4-BE49-F238E27FC236}">
                    <a16:creationId xmlns:a16="http://schemas.microsoft.com/office/drawing/2014/main" id="{1EE21C3B-8378-08EB-7A65-ADD7ED0DEA5E}"/>
                  </a:ext>
                </a:extLst>
              </p:cNvPr>
              <p:cNvSpPr/>
              <p:nvPr/>
            </p:nvSpPr>
            <p:spPr>
              <a:xfrm rot="-5400000" flipH="1">
                <a:off x="6237500" y="2010325"/>
                <a:ext cx="202450" cy="230175"/>
              </a:xfrm>
              <a:custGeom>
                <a:avLst/>
                <a:gdLst/>
                <a:ahLst/>
                <a:cxnLst/>
                <a:rect l="l" t="t" r="r" b="b"/>
                <a:pathLst>
                  <a:path w="8098" h="9207" extrusionOk="0">
                    <a:moveTo>
                      <a:pt x="1" y="2302"/>
                    </a:moveTo>
                    <a:lnTo>
                      <a:pt x="1" y="6905"/>
                    </a:lnTo>
                    <a:lnTo>
                      <a:pt x="4060" y="9207"/>
                    </a:lnTo>
                    <a:lnTo>
                      <a:pt x="8098" y="6905"/>
                    </a:lnTo>
                    <a:lnTo>
                      <a:pt x="8098" y="2302"/>
                    </a:lnTo>
                    <a:lnTo>
                      <a:pt x="4060" y="0"/>
                    </a:lnTo>
                    <a:close/>
                    <a:moveTo>
                      <a:pt x="7826" y="6738"/>
                    </a:moveTo>
                    <a:lnTo>
                      <a:pt x="4039" y="8893"/>
                    </a:lnTo>
                    <a:lnTo>
                      <a:pt x="273" y="6738"/>
                    </a:lnTo>
                    <a:lnTo>
                      <a:pt x="273" y="2449"/>
                    </a:lnTo>
                    <a:lnTo>
                      <a:pt x="4060" y="293"/>
                    </a:lnTo>
                    <a:lnTo>
                      <a:pt x="7826" y="24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031;p60">
                <a:extLst>
                  <a:ext uri="{FF2B5EF4-FFF2-40B4-BE49-F238E27FC236}">
                    <a16:creationId xmlns:a16="http://schemas.microsoft.com/office/drawing/2014/main" id="{76AC07DE-A5F3-6EE5-025D-DAEE2AF5FB64}"/>
                  </a:ext>
                </a:extLst>
              </p:cNvPr>
              <p:cNvSpPr/>
              <p:nvPr/>
            </p:nvSpPr>
            <p:spPr>
              <a:xfrm rot="-5400000" flipH="1">
                <a:off x="6291113" y="2070738"/>
                <a:ext cx="95750" cy="109350"/>
              </a:xfrm>
              <a:custGeom>
                <a:avLst/>
                <a:gdLst/>
                <a:ahLst/>
                <a:cxnLst/>
                <a:rect l="l" t="t" r="r" b="b"/>
                <a:pathLst>
                  <a:path w="3830" h="4374" extrusionOk="0">
                    <a:moveTo>
                      <a:pt x="1926" y="1"/>
                    </a:moveTo>
                    <a:lnTo>
                      <a:pt x="1" y="1089"/>
                    </a:lnTo>
                    <a:lnTo>
                      <a:pt x="1" y="3265"/>
                    </a:lnTo>
                    <a:lnTo>
                      <a:pt x="1926" y="4374"/>
                    </a:lnTo>
                    <a:lnTo>
                      <a:pt x="3830" y="3265"/>
                    </a:lnTo>
                    <a:lnTo>
                      <a:pt x="3830" y="1089"/>
                    </a:lnTo>
                    <a:lnTo>
                      <a:pt x="1926"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3032;p60">
              <a:extLst>
                <a:ext uri="{FF2B5EF4-FFF2-40B4-BE49-F238E27FC236}">
                  <a16:creationId xmlns:a16="http://schemas.microsoft.com/office/drawing/2014/main" id="{30A184B3-3347-00C4-9580-B37FB2F9F3E5}"/>
                </a:ext>
              </a:extLst>
            </p:cNvPr>
            <p:cNvSpPr/>
            <p:nvPr/>
          </p:nvSpPr>
          <p:spPr>
            <a:xfrm rot="-5400000">
              <a:off x="7518167" y="2089621"/>
              <a:ext cx="142399" cy="122921"/>
            </a:xfrm>
            <a:custGeom>
              <a:avLst/>
              <a:gdLst/>
              <a:ahLst/>
              <a:cxnLst/>
              <a:rect l="l" t="t" r="r" b="b"/>
              <a:pathLst>
                <a:path w="3830" h="3307" extrusionOk="0">
                  <a:moveTo>
                    <a:pt x="1" y="1"/>
                  </a:moveTo>
                  <a:lnTo>
                    <a:pt x="921" y="1654"/>
                  </a:lnTo>
                  <a:lnTo>
                    <a:pt x="1842" y="3306"/>
                  </a:lnTo>
                  <a:lnTo>
                    <a:pt x="2846" y="1695"/>
                  </a:lnTo>
                  <a:lnTo>
                    <a:pt x="3830" y="63"/>
                  </a:lnTo>
                  <a:lnTo>
                    <a:pt x="1926" y="2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3033;p60">
            <a:extLst>
              <a:ext uri="{FF2B5EF4-FFF2-40B4-BE49-F238E27FC236}">
                <a16:creationId xmlns:a16="http://schemas.microsoft.com/office/drawing/2014/main" id="{C0707DCA-00A1-2E61-EF3E-68AA2E7DE35F}"/>
              </a:ext>
            </a:extLst>
          </p:cNvPr>
          <p:cNvGrpSpPr/>
          <p:nvPr/>
        </p:nvGrpSpPr>
        <p:grpSpPr>
          <a:xfrm rot="1702738">
            <a:off x="7168352" y="145557"/>
            <a:ext cx="419659" cy="477917"/>
            <a:chOff x="5498975" y="1268363"/>
            <a:chExt cx="419659" cy="477917"/>
          </a:xfrm>
        </p:grpSpPr>
        <p:sp>
          <p:nvSpPr>
            <p:cNvPr id="14" name="Google Shape;3034;p60">
              <a:extLst>
                <a:ext uri="{FF2B5EF4-FFF2-40B4-BE49-F238E27FC236}">
                  <a16:creationId xmlns:a16="http://schemas.microsoft.com/office/drawing/2014/main" id="{C1B91DB2-27E4-F92E-609E-80E8353C8958}"/>
                </a:ext>
              </a:extLst>
            </p:cNvPr>
            <p:cNvSpPr/>
            <p:nvPr/>
          </p:nvSpPr>
          <p:spPr>
            <a:xfrm>
              <a:off x="5498975" y="1268363"/>
              <a:ext cx="419659" cy="477917"/>
            </a:xfrm>
            <a:custGeom>
              <a:avLst/>
              <a:gdLst/>
              <a:ahLst/>
              <a:cxnLst/>
              <a:rect l="l" t="t" r="r" b="b"/>
              <a:pathLst>
                <a:path w="13413" h="15275" extrusionOk="0">
                  <a:moveTo>
                    <a:pt x="63" y="3788"/>
                  </a:moveTo>
                  <a:lnTo>
                    <a:pt x="1" y="3809"/>
                  </a:lnTo>
                  <a:lnTo>
                    <a:pt x="1" y="11467"/>
                  </a:lnTo>
                  <a:lnTo>
                    <a:pt x="6696" y="15275"/>
                  </a:lnTo>
                  <a:lnTo>
                    <a:pt x="13329" y="11488"/>
                  </a:lnTo>
                  <a:lnTo>
                    <a:pt x="13413" y="11467"/>
                  </a:lnTo>
                  <a:lnTo>
                    <a:pt x="13413" y="3809"/>
                  </a:lnTo>
                  <a:lnTo>
                    <a:pt x="6696" y="1"/>
                  </a:lnTo>
                  <a:close/>
                  <a:moveTo>
                    <a:pt x="13141" y="11300"/>
                  </a:moveTo>
                  <a:lnTo>
                    <a:pt x="6696" y="14982"/>
                  </a:lnTo>
                  <a:lnTo>
                    <a:pt x="252" y="11320"/>
                  </a:lnTo>
                  <a:lnTo>
                    <a:pt x="252" y="3976"/>
                  </a:lnTo>
                  <a:lnTo>
                    <a:pt x="6696" y="315"/>
                  </a:lnTo>
                  <a:lnTo>
                    <a:pt x="13141" y="3976"/>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035;p60">
              <a:extLst>
                <a:ext uri="{FF2B5EF4-FFF2-40B4-BE49-F238E27FC236}">
                  <a16:creationId xmlns:a16="http://schemas.microsoft.com/office/drawing/2014/main" id="{083BE4EB-6191-8A0D-90A0-45506D3872BD}"/>
                </a:ext>
              </a:extLst>
            </p:cNvPr>
            <p:cNvSpPr/>
            <p:nvPr/>
          </p:nvSpPr>
          <p:spPr>
            <a:xfrm>
              <a:off x="5588673" y="1370481"/>
              <a:ext cx="240288" cy="273672"/>
            </a:xfrm>
            <a:custGeom>
              <a:avLst/>
              <a:gdLst/>
              <a:ahLst/>
              <a:cxnLst/>
              <a:rect l="l" t="t" r="r" b="b"/>
              <a:pathLst>
                <a:path w="7680" h="8747" extrusionOk="0">
                  <a:moveTo>
                    <a:pt x="3829" y="1"/>
                  </a:moveTo>
                  <a:lnTo>
                    <a:pt x="0" y="2177"/>
                  </a:lnTo>
                  <a:lnTo>
                    <a:pt x="0" y="6571"/>
                  </a:lnTo>
                  <a:lnTo>
                    <a:pt x="3829" y="8747"/>
                  </a:lnTo>
                  <a:lnTo>
                    <a:pt x="7679" y="6571"/>
                  </a:lnTo>
                  <a:lnTo>
                    <a:pt x="7679" y="2177"/>
                  </a:lnTo>
                  <a:lnTo>
                    <a:pt x="3829" y="1"/>
                  </a:ln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997;p37">
            <a:extLst>
              <a:ext uri="{FF2B5EF4-FFF2-40B4-BE49-F238E27FC236}">
                <a16:creationId xmlns:a16="http://schemas.microsoft.com/office/drawing/2014/main" id="{FBEBE201-E29A-F0A9-7A96-F1197D12E943}"/>
              </a:ext>
            </a:extLst>
          </p:cNvPr>
          <p:cNvGrpSpPr/>
          <p:nvPr/>
        </p:nvGrpSpPr>
        <p:grpSpPr>
          <a:xfrm rot="5400000">
            <a:off x="4424439" y="4148072"/>
            <a:ext cx="289868" cy="852000"/>
            <a:chOff x="456616" y="2161476"/>
            <a:chExt cx="289868" cy="852000"/>
          </a:xfrm>
        </p:grpSpPr>
        <p:sp>
          <p:nvSpPr>
            <p:cNvPr id="17" name="Google Shape;998;p37">
              <a:extLst>
                <a:ext uri="{FF2B5EF4-FFF2-40B4-BE49-F238E27FC236}">
                  <a16:creationId xmlns:a16="http://schemas.microsoft.com/office/drawing/2014/main" id="{EA0E790B-D045-4D07-191F-9830963F6DE3}"/>
                </a:ext>
              </a:extLst>
            </p:cNvPr>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99;p37">
              <a:extLst>
                <a:ext uri="{FF2B5EF4-FFF2-40B4-BE49-F238E27FC236}">
                  <a16:creationId xmlns:a16="http://schemas.microsoft.com/office/drawing/2014/main" id="{D13F0F25-D0ED-D700-8758-765B89BB7A59}"/>
                </a:ext>
              </a:extLst>
            </p:cNvPr>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00;p37">
              <a:extLst>
                <a:ext uri="{FF2B5EF4-FFF2-40B4-BE49-F238E27FC236}">
                  <a16:creationId xmlns:a16="http://schemas.microsoft.com/office/drawing/2014/main" id="{699ADE8A-ADA3-931B-C8B1-D5147A159CB9}"/>
                </a:ext>
              </a:extLst>
            </p:cNvPr>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01;p37">
              <a:extLst>
                <a:ext uri="{FF2B5EF4-FFF2-40B4-BE49-F238E27FC236}">
                  <a16:creationId xmlns:a16="http://schemas.microsoft.com/office/drawing/2014/main" id="{122838CA-E767-EA2A-0B42-D63F7075832C}"/>
                </a:ext>
              </a:extLst>
            </p:cNvPr>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02;p37">
              <a:extLst>
                <a:ext uri="{FF2B5EF4-FFF2-40B4-BE49-F238E27FC236}">
                  <a16:creationId xmlns:a16="http://schemas.microsoft.com/office/drawing/2014/main" id="{2D598021-4B43-1CAB-9627-200C9078AAB8}"/>
                </a:ext>
              </a:extLst>
            </p:cNvPr>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Slide Number Placeholder 10">
            <a:extLst>
              <a:ext uri="{FF2B5EF4-FFF2-40B4-BE49-F238E27FC236}">
                <a16:creationId xmlns:a16="http://schemas.microsoft.com/office/drawing/2014/main" id="{201CB3A4-37DB-B4FD-3D5E-501CADFFA651}"/>
              </a:ext>
            </a:extLst>
          </p:cNvPr>
          <p:cNvSpPr>
            <a:spLocks noGrp="1"/>
          </p:cNvSpPr>
          <p:nvPr>
            <p:ph type="sldNum" sz="quarter" idx="12"/>
          </p:nvPr>
        </p:nvSpPr>
        <p:spPr/>
        <p:txBody>
          <a:bodyPr/>
          <a:lstStyle/>
          <a:p>
            <a:fld id="{D38EA4BD-646F-4C6A-8AC4-91B811B5B748}" type="slidenum">
              <a:rPr lang="en-US" smtClean="0"/>
              <a:pPr/>
              <a:t>6</a:t>
            </a:fld>
            <a:endParaRPr lang="en-US"/>
          </a:p>
        </p:txBody>
      </p:sp>
    </p:spTree>
    <p:extLst>
      <p:ext uri="{BB962C8B-B14F-4D97-AF65-F5344CB8AC3E}">
        <p14:creationId xmlns:p14="http://schemas.microsoft.com/office/powerpoint/2010/main" val="934849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480353" y="4647272"/>
            <a:ext cx="2204450" cy="369332"/>
          </a:xfrm>
          <a:prstGeom prst="rect">
            <a:avLst/>
          </a:prstGeom>
        </p:spPr>
        <p:txBody>
          <a:bodyPr wrap="none">
            <a:spAutoFit/>
          </a:bodyPr>
          <a:lstStyle/>
          <a:p>
            <a:r>
              <a:rPr lang="en-US" sz="1800" dirty="0">
                <a:latin typeface="Times" pitchFamily="18" charset="0"/>
                <a:cs typeface="Times" pitchFamily="18" charset="0"/>
              </a:rPr>
              <a:t>Fig 1: Block Diagram</a:t>
            </a:r>
          </a:p>
        </p:txBody>
      </p:sp>
      <p:sp>
        <p:nvSpPr>
          <p:cNvPr id="1027" name="Text Box 12"/>
          <p:cNvSpPr txBox="1">
            <a:spLocks noChangeArrowheads="1"/>
          </p:cNvSpPr>
          <p:nvPr/>
        </p:nvSpPr>
        <p:spPr bwMode="auto">
          <a:xfrm>
            <a:off x="3805237" y="771550"/>
            <a:ext cx="1533526" cy="2476242"/>
          </a:xfrm>
          <a:prstGeom prst="rect">
            <a:avLst/>
          </a:prstGeom>
          <a:ln w="31750">
            <a:solidFill>
              <a:srgbClr val="000000"/>
            </a:solidFill>
            <a:miter lim="800000"/>
            <a:headEnd/>
            <a:tailEnd/>
          </a:ln>
          <a:effectLst/>
        </p:spPr>
        <p:style>
          <a:lnRef idx="0">
            <a:scrgbClr r="0" g="0" b="0"/>
          </a:lnRef>
          <a:fillRef idx="1002">
            <a:schemeClr val="lt1"/>
          </a:fillRef>
          <a:effectRef idx="0">
            <a:scrgbClr r="0" g="0" b="0"/>
          </a:effectRef>
          <a:fontRef idx="major"/>
        </p:style>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endParaRPr kumimoji="0" lang="en-US" sz="1100" b="0" i="0" u="none" strike="noStrike" cap="none" normalizeH="0" baseline="0" dirty="0">
              <a:ln>
                <a:noFill/>
              </a:ln>
              <a:solidFill>
                <a:schemeClr val="tx1"/>
              </a:solidFill>
              <a:effectLst/>
              <a:latin typeface="Tunga" pitchFamily="34" charset="0"/>
              <a:ea typeface="Arial" pitchFamily="34" charset="0"/>
              <a:cs typeface="Arial" pitchFamily="34" charset="0"/>
            </a:endParaRPr>
          </a:p>
          <a:p>
            <a:pPr marL="0" marR="0" lvl="0" indent="0" algn="ctr" defTabSz="914400" rtl="0" eaLnBrk="1" fontAlgn="base" latinLnBrk="0" hangingPunct="1">
              <a:lnSpc>
                <a:spcPct val="100000"/>
              </a:lnSpc>
              <a:spcBef>
                <a:spcPct val="0"/>
              </a:spcBef>
              <a:spcAft>
                <a:spcPts val="1000"/>
              </a:spcAft>
              <a:buClrTx/>
              <a:buSzTx/>
              <a:buFontTx/>
              <a:buNone/>
              <a:tabLst/>
            </a:pPr>
            <a:endParaRPr kumimoji="0" lang="en-US" sz="1100" b="0" i="0" u="none" strike="noStrike" cap="none" normalizeH="0" baseline="0" dirty="0">
              <a:ln>
                <a:noFill/>
              </a:ln>
              <a:solidFill>
                <a:schemeClr val="tx1"/>
              </a:solidFill>
              <a:effectLst/>
              <a:latin typeface="Tunga" pitchFamily="34" charset="0"/>
              <a:ea typeface="Arial" pitchFamily="34" charset="0"/>
              <a:cs typeface="Arial" pitchFamily="34" charset="0"/>
            </a:endParaRPr>
          </a:p>
          <a:p>
            <a:pPr marL="0" marR="0" lvl="0" indent="0" algn="ctr" defTabSz="914400" rtl="0" eaLnBrk="1" fontAlgn="base" latinLnBrk="0" hangingPunct="1">
              <a:lnSpc>
                <a:spcPct val="100000"/>
              </a:lnSpc>
              <a:spcBef>
                <a:spcPct val="0"/>
              </a:spcBef>
              <a:spcAft>
                <a:spcPts val="1000"/>
              </a:spcAft>
              <a:buClrTx/>
              <a:buSzTx/>
              <a:buFontTx/>
              <a:buNone/>
              <a:tabLst/>
            </a:pPr>
            <a:r>
              <a:rPr lang="en-US" sz="2000" b="1" dirty="0">
                <a:solidFill>
                  <a:schemeClr val="tx1"/>
                </a:solidFill>
                <a:effectLst/>
                <a:latin typeface="+mn-lt"/>
                <a:ea typeface="Calibri" panose="020F0502020204030204" pitchFamily="34" charset="0"/>
                <a:cs typeface="Times New Roman" panose="02020603050405020304" pitchFamily="18" charset="0"/>
              </a:rPr>
              <a:t>Arduino uno</a:t>
            </a:r>
            <a:endParaRPr kumimoji="0" lang="en-US" sz="2000" b="1" i="0" u="none" strike="noStrike" cap="none" normalizeH="0" baseline="0" dirty="0">
              <a:ln>
                <a:noFill/>
              </a:ln>
              <a:solidFill>
                <a:schemeClr val="tx1"/>
              </a:solidFill>
              <a:effectLst/>
              <a:latin typeface="+mn-lt"/>
              <a:ea typeface="Arial" pitchFamily="34" charset="0"/>
              <a:cs typeface="Arial" pitchFamily="34" charset="0"/>
            </a:endParaRPr>
          </a:p>
        </p:txBody>
      </p:sp>
      <p:sp>
        <p:nvSpPr>
          <p:cNvPr id="1028" name="Text Box 11"/>
          <p:cNvSpPr txBox="1">
            <a:spLocks noChangeArrowheads="1"/>
          </p:cNvSpPr>
          <p:nvPr/>
        </p:nvSpPr>
        <p:spPr bwMode="auto">
          <a:xfrm>
            <a:off x="1552549" y="1619509"/>
            <a:ext cx="1714512" cy="714380"/>
          </a:xfrm>
          <a:prstGeom prst="rect">
            <a:avLst/>
          </a:prstGeom>
          <a:ln w="31750">
            <a:solidFill>
              <a:srgbClr val="000000"/>
            </a:solidFill>
            <a:miter lim="800000"/>
            <a:headEnd/>
            <a:tailEnd/>
          </a:ln>
          <a:effectLst/>
        </p:spPr>
        <p:style>
          <a:lnRef idx="0">
            <a:scrgbClr r="0" g="0" b="0"/>
          </a:lnRef>
          <a:fillRef idx="1002">
            <a:schemeClr val="lt2"/>
          </a:fillRef>
          <a:effectRef idx="0">
            <a:scrgbClr r="0" g="0" b="0"/>
          </a:effectRef>
          <a:fontRef idx="major"/>
        </p:style>
        <p:txBody>
          <a:bodyPr vert="horz" wrap="square" lIns="91440" tIns="45720" rIns="91440" bIns="45720" numCol="1" anchor="t" anchorCtr="0" compatLnSpc="1">
            <a:prstTxWarp prst="textNoShape">
              <a:avLst/>
            </a:prstTxWarp>
          </a:bodyPr>
          <a:lstStyle/>
          <a:p>
            <a:pPr marL="0" marR="0" lvl="0" indent="0" defTabSz="914400" rtl="0" eaLnBrk="1" fontAlgn="base" latinLnBrk="0" hangingPunct="1">
              <a:lnSpc>
                <a:spcPct val="100000"/>
              </a:lnSpc>
              <a:spcBef>
                <a:spcPct val="0"/>
              </a:spcBef>
              <a:spcAft>
                <a:spcPts val="1000"/>
              </a:spcAft>
              <a:buClrTx/>
              <a:buSzTx/>
              <a:buFontTx/>
              <a:buNone/>
              <a:tabLst/>
            </a:pPr>
            <a:r>
              <a:rPr kumimoji="0" lang="en-US" sz="1800" b="0" i="0" u="none" strike="noStrike" cap="none" normalizeH="0" baseline="0" dirty="0">
                <a:ln>
                  <a:noFill/>
                </a:ln>
                <a:solidFill>
                  <a:schemeClr val="tx1"/>
                </a:solidFill>
                <a:effectLst/>
                <a:latin typeface="Times New Roman" pitchFamily="18" charset="0"/>
                <a:ea typeface="Arial" pitchFamily="34" charset="0"/>
                <a:cs typeface="Arial" pitchFamily="34" charset="0"/>
              </a:rPr>
              <a:t>   </a:t>
            </a:r>
            <a:r>
              <a:rPr kumimoji="0" lang="en-US" sz="1800" b="1" i="0" u="none" strike="noStrike" cap="none" normalizeH="0" baseline="0" dirty="0">
                <a:ln>
                  <a:noFill/>
                </a:ln>
                <a:solidFill>
                  <a:schemeClr val="tx1"/>
                </a:solidFill>
                <a:effectLst/>
                <a:latin typeface="Times New Roman" pitchFamily="18" charset="0"/>
                <a:ea typeface="Arial" pitchFamily="34" charset="0"/>
                <a:cs typeface="Arial" pitchFamily="34" charset="0"/>
              </a:rPr>
              <a:t>IR SENSOR</a:t>
            </a:r>
            <a:endParaRPr kumimoji="0" lang="en-US" sz="1800" b="1" i="0" u="none" strike="noStrike" cap="none" normalizeH="0" baseline="0" dirty="0">
              <a:ln>
                <a:noFill/>
              </a:ln>
              <a:solidFill>
                <a:schemeClr val="tx1"/>
              </a:solidFill>
              <a:effectLst/>
              <a:latin typeface="Arial" pitchFamily="34" charset="0"/>
              <a:cs typeface="Arial" pitchFamily="34" charset="0"/>
            </a:endParaRPr>
          </a:p>
        </p:txBody>
      </p:sp>
      <p:sp>
        <p:nvSpPr>
          <p:cNvPr id="1029" name="Text Box 5"/>
          <p:cNvSpPr txBox="1">
            <a:spLocks noChangeArrowheads="1"/>
          </p:cNvSpPr>
          <p:nvPr/>
        </p:nvSpPr>
        <p:spPr bwMode="auto">
          <a:xfrm>
            <a:off x="1552549" y="771549"/>
            <a:ext cx="1714512" cy="714379"/>
          </a:xfrm>
          <a:prstGeom prst="rect">
            <a:avLst/>
          </a:prstGeom>
          <a:ln w="31750">
            <a:solidFill>
              <a:srgbClr val="000000"/>
            </a:solidFill>
            <a:miter lim="800000"/>
            <a:headEnd/>
            <a:tailEnd/>
          </a:ln>
          <a:effectLst/>
        </p:spPr>
        <p:style>
          <a:lnRef idx="0">
            <a:scrgbClr r="0" g="0" b="0"/>
          </a:lnRef>
          <a:fillRef idx="1002">
            <a:schemeClr val="lt2"/>
          </a:fillRef>
          <a:effectRef idx="0">
            <a:scrgbClr r="0" g="0" b="0"/>
          </a:effectRef>
          <a:fontRef idx="major"/>
        </p:style>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2000" b="1" i="0" u="none" strike="noStrike" cap="none" normalizeH="0" baseline="0" dirty="0">
                <a:ln>
                  <a:noFill/>
                </a:ln>
                <a:solidFill>
                  <a:schemeClr val="tx1"/>
                </a:solidFill>
                <a:effectLst/>
                <a:latin typeface="Times New Roman" pitchFamily="18" charset="0"/>
                <a:ea typeface="Arial" pitchFamily="34" charset="0"/>
                <a:cs typeface="Arial" pitchFamily="34" charset="0"/>
              </a:rPr>
              <a:t>Power supply</a:t>
            </a:r>
            <a:endParaRPr kumimoji="0" lang="en-US" sz="2000" b="1" i="0" u="none" strike="noStrike" cap="none" normalizeH="0" baseline="0" dirty="0">
              <a:ln>
                <a:noFill/>
              </a:ln>
              <a:solidFill>
                <a:schemeClr val="tx1"/>
              </a:solidFill>
              <a:effectLst/>
              <a:latin typeface="Arial" pitchFamily="34" charset="0"/>
              <a:cs typeface="Arial" pitchFamily="34" charset="0"/>
            </a:endParaRPr>
          </a:p>
        </p:txBody>
      </p:sp>
      <p:sp>
        <p:nvSpPr>
          <p:cNvPr id="1030" name="Rectangle 18"/>
          <p:cNvSpPr>
            <a:spLocks noChangeArrowheads="1"/>
          </p:cNvSpPr>
          <p:nvPr/>
        </p:nvSpPr>
        <p:spPr bwMode="auto">
          <a:xfrm>
            <a:off x="5919320" y="2629848"/>
            <a:ext cx="1714512" cy="725488"/>
          </a:xfrm>
          <a:prstGeom prst="rect">
            <a:avLst/>
          </a:prstGeom>
          <a:ln w="28575">
            <a:solidFill>
              <a:srgbClr val="000000"/>
            </a:solidFill>
            <a:miter lim="800000"/>
            <a:headEnd/>
            <a:tailEnd/>
          </a:ln>
        </p:spPr>
        <p:style>
          <a:lnRef idx="0">
            <a:scrgbClr r="0" g="0" b="0"/>
          </a:lnRef>
          <a:fillRef idx="1002">
            <a:schemeClr val="lt2"/>
          </a:fillRef>
          <a:effectRef idx="0">
            <a:scrgbClr r="0" g="0" b="0"/>
          </a:effectRef>
          <a:fontRef idx="major"/>
        </p:style>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2000" b="1" i="0" u="none" strike="noStrike" cap="none" normalizeH="0" baseline="0" dirty="0">
                <a:ln>
                  <a:noFill/>
                </a:ln>
                <a:solidFill>
                  <a:schemeClr val="tx1"/>
                </a:solidFill>
                <a:effectLst/>
                <a:latin typeface="Times New Roman" pitchFamily="18" charset="0"/>
                <a:ea typeface="Arial" pitchFamily="34" charset="0"/>
                <a:cs typeface="Arial" pitchFamily="34" charset="0"/>
              </a:rPr>
              <a:t>Buzzer</a:t>
            </a:r>
            <a:endParaRPr kumimoji="0" lang="en-US" sz="2000" b="1" i="0" u="none" strike="noStrike" cap="none" normalizeH="0" baseline="0" dirty="0">
              <a:ln>
                <a:noFill/>
              </a:ln>
              <a:solidFill>
                <a:schemeClr val="tx1"/>
              </a:solidFill>
              <a:effectLst/>
              <a:latin typeface="Arial" pitchFamily="34" charset="0"/>
              <a:cs typeface="Arial" pitchFamily="34" charset="0"/>
            </a:endParaRPr>
          </a:p>
        </p:txBody>
      </p:sp>
      <p:sp>
        <p:nvSpPr>
          <p:cNvPr id="1031" name="Rectangle 19"/>
          <p:cNvSpPr>
            <a:spLocks noChangeArrowheads="1"/>
          </p:cNvSpPr>
          <p:nvPr/>
        </p:nvSpPr>
        <p:spPr bwMode="auto">
          <a:xfrm>
            <a:off x="5919320" y="1767490"/>
            <a:ext cx="1714512" cy="714380"/>
          </a:xfrm>
          <a:prstGeom prst="rect">
            <a:avLst/>
          </a:prstGeom>
          <a:ln w="28575">
            <a:solidFill>
              <a:srgbClr val="000000"/>
            </a:solidFill>
            <a:miter lim="800000"/>
            <a:headEnd/>
            <a:tailEnd/>
          </a:ln>
        </p:spPr>
        <p:style>
          <a:lnRef idx="0">
            <a:scrgbClr r="0" g="0" b="0"/>
          </a:lnRef>
          <a:fillRef idx="1002">
            <a:schemeClr val="lt2"/>
          </a:fillRef>
          <a:effectRef idx="0">
            <a:scrgbClr r="0" g="0" b="0"/>
          </a:effectRef>
          <a:fontRef idx="major"/>
        </p:style>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lang="en-IN" sz="2000" b="1" dirty="0">
                <a:solidFill>
                  <a:schemeClr val="tx1"/>
                </a:solidFill>
                <a:latin typeface="Times New Roman" pitchFamily="18" charset="0"/>
                <a:cs typeface="Arial" pitchFamily="34" charset="0"/>
              </a:rPr>
              <a:t>LCD</a:t>
            </a:r>
            <a:endParaRPr kumimoji="0" lang="en-US" sz="2000" b="1" i="0" u="none" strike="noStrike" cap="none" normalizeH="0" baseline="0" dirty="0">
              <a:ln>
                <a:noFill/>
              </a:ln>
              <a:solidFill>
                <a:schemeClr val="tx1"/>
              </a:solidFill>
              <a:effectLst/>
              <a:latin typeface="Arial" pitchFamily="34" charset="0"/>
              <a:cs typeface="Arial" pitchFamily="34" charset="0"/>
            </a:endParaRPr>
          </a:p>
        </p:txBody>
      </p:sp>
      <p:cxnSp>
        <p:nvCxnSpPr>
          <p:cNvPr id="1032" name="Straight Arrow Connector 7"/>
          <p:cNvCxnSpPr>
            <a:cxnSpLocks noChangeShapeType="1"/>
          </p:cNvCxnSpPr>
          <p:nvPr/>
        </p:nvCxnSpPr>
        <p:spPr bwMode="auto">
          <a:xfrm>
            <a:off x="3267061" y="1970455"/>
            <a:ext cx="544512" cy="0"/>
          </a:xfrm>
          <a:prstGeom prst="straightConnector1">
            <a:avLst/>
          </a:prstGeom>
          <a:noFill/>
          <a:ln w="28575">
            <a:solidFill>
              <a:srgbClr val="000000"/>
            </a:solidFill>
            <a:round/>
            <a:headEnd/>
            <a:tailEnd type="triangle" w="med" len="med"/>
          </a:ln>
        </p:spPr>
      </p:cxnSp>
      <p:cxnSp>
        <p:nvCxnSpPr>
          <p:cNvPr id="1033" name="Straight Arrow Connector 7"/>
          <p:cNvCxnSpPr>
            <a:cxnSpLocks noChangeShapeType="1"/>
          </p:cNvCxnSpPr>
          <p:nvPr/>
        </p:nvCxnSpPr>
        <p:spPr bwMode="auto">
          <a:xfrm>
            <a:off x="3267061" y="1128738"/>
            <a:ext cx="544512" cy="0"/>
          </a:xfrm>
          <a:prstGeom prst="straightConnector1">
            <a:avLst/>
          </a:prstGeom>
          <a:noFill/>
          <a:ln w="28575">
            <a:solidFill>
              <a:srgbClr val="000000"/>
            </a:solidFill>
            <a:round/>
            <a:headEnd/>
            <a:tailEnd type="triangle" w="med" len="med"/>
          </a:ln>
        </p:spPr>
      </p:cxnSp>
      <p:cxnSp>
        <p:nvCxnSpPr>
          <p:cNvPr id="1034" name="Straight Arrow Connector 7"/>
          <p:cNvCxnSpPr>
            <a:cxnSpLocks noChangeShapeType="1"/>
          </p:cNvCxnSpPr>
          <p:nvPr/>
        </p:nvCxnSpPr>
        <p:spPr bwMode="auto">
          <a:xfrm>
            <a:off x="5333113" y="2129518"/>
            <a:ext cx="544512" cy="0"/>
          </a:xfrm>
          <a:prstGeom prst="straightConnector1">
            <a:avLst/>
          </a:prstGeom>
          <a:noFill/>
          <a:ln w="28575">
            <a:solidFill>
              <a:srgbClr val="000000"/>
            </a:solidFill>
            <a:round/>
            <a:headEnd/>
            <a:tailEnd type="triangle" w="med" len="med"/>
          </a:ln>
        </p:spPr>
      </p:cxnSp>
      <p:cxnSp>
        <p:nvCxnSpPr>
          <p:cNvPr id="1035" name="Straight Arrow Connector 7"/>
          <p:cNvCxnSpPr>
            <a:cxnSpLocks noChangeShapeType="1"/>
            <a:endCxn id="5" idx="3"/>
          </p:cNvCxnSpPr>
          <p:nvPr/>
        </p:nvCxnSpPr>
        <p:spPr bwMode="auto">
          <a:xfrm flipH="1">
            <a:off x="3267061" y="2813947"/>
            <a:ext cx="538176" cy="0"/>
          </a:xfrm>
          <a:prstGeom prst="straightConnector1">
            <a:avLst/>
          </a:prstGeom>
          <a:noFill/>
          <a:ln w="28575">
            <a:solidFill>
              <a:srgbClr val="000000"/>
            </a:solidFill>
            <a:round/>
            <a:headEnd/>
            <a:tailEnd type="triangle" w="med" len="med"/>
          </a:ln>
        </p:spPr>
      </p:cxnSp>
      <p:sp>
        <p:nvSpPr>
          <p:cNvPr id="5" name="Rectangle 18">
            <a:extLst>
              <a:ext uri="{FF2B5EF4-FFF2-40B4-BE49-F238E27FC236}">
                <a16:creationId xmlns:a16="http://schemas.microsoft.com/office/drawing/2014/main" id="{E55A72E0-6CF4-14BA-BF19-03A4E647FCE5}"/>
              </a:ext>
            </a:extLst>
          </p:cNvPr>
          <p:cNvSpPr>
            <a:spLocks noChangeArrowheads="1"/>
          </p:cNvSpPr>
          <p:nvPr/>
        </p:nvSpPr>
        <p:spPr bwMode="auto">
          <a:xfrm>
            <a:off x="1552549" y="2451203"/>
            <a:ext cx="1714512" cy="725488"/>
          </a:xfrm>
          <a:prstGeom prst="rect">
            <a:avLst/>
          </a:prstGeom>
          <a:ln w="28575">
            <a:solidFill>
              <a:srgbClr val="000000"/>
            </a:solidFill>
            <a:miter lim="800000"/>
            <a:headEnd/>
            <a:tailEnd/>
          </a:ln>
        </p:spPr>
        <p:style>
          <a:lnRef idx="0">
            <a:scrgbClr r="0" g="0" b="0"/>
          </a:lnRef>
          <a:fillRef idx="1002">
            <a:schemeClr val="lt2"/>
          </a:fillRef>
          <a:effectRef idx="0">
            <a:scrgbClr r="0" g="0" b="0"/>
          </a:effectRef>
          <a:fontRef idx="major"/>
        </p:style>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2000" b="1" i="0" u="none" strike="noStrike" cap="none" normalizeH="0" baseline="0" dirty="0">
                <a:ln>
                  <a:noFill/>
                </a:ln>
                <a:solidFill>
                  <a:schemeClr val="tx1"/>
                </a:solidFill>
                <a:effectLst/>
                <a:latin typeface="Times New Roman" pitchFamily="18" charset="0"/>
                <a:ea typeface="Arial" pitchFamily="34" charset="0"/>
                <a:cs typeface="Arial" pitchFamily="34" charset="0"/>
              </a:rPr>
              <a:t>Servo Motor</a:t>
            </a:r>
            <a:endParaRPr kumimoji="0" lang="en-US" sz="2000" b="1" i="0" u="none" strike="noStrike" cap="none" normalizeH="0" baseline="0" dirty="0">
              <a:ln>
                <a:noFill/>
              </a:ln>
              <a:solidFill>
                <a:schemeClr val="tx1"/>
              </a:solidFill>
              <a:effectLst/>
              <a:latin typeface="Arial" pitchFamily="34" charset="0"/>
              <a:cs typeface="Arial" pitchFamily="34" charset="0"/>
            </a:endParaRPr>
          </a:p>
        </p:txBody>
      </p:sp>
      <p:cxnSp>
        <p:nvCxnSpPr>
          <p:cNvPr id="6" name="Straight Arrow Connector 7">
            <a:extLst>
              <a:ext uri="{FF2B5EF4-FFF2-40B4-BE49-F238E27FC236}">
                <a16:creationId xmlns:a16="http://schemas.microsoft.com/office/drawing/2014/main" id="{B302DA13-7D95-25F0-0BCF-576513A55D20}"/>
              </a:ext>
            </a:extLst>
          </p:cNvPr>
          <p:cNvCxnSpPr>
            <a:cxnSpLocks noChangeShapeType="1"/>
            <a:endCxn id="1030" idx="1"/>
          </p:cNvCxnSpPr>
          <p:nvPr/>
        </p:nvCxnSpPr>
        <p:spPr bwMode="auto">
          <a:xfrm flipV="1">
            <a:off x="5333113" y="2992592"/>
            <a:ext cx="586207" cy="9451"/>
          </a:xfrm>
          <a:prstGeom prst="straightConnector1">
            <a:avLst/>
          </a:prstGeom>
          <a:noFill/>
          <a:ln w="28575">
            <a:solidFill>
              <a:srgbClr val="000000"/>
            </a:solidFill>
            <a:round/>
            <a:headEnd/>
            <a:tailEnd type="triangle" w="med" len="med"/>
          </a:ln>
        </p:spPr>
      </p:cxnSp>
      <p:sp>
        <p:nvSpPr>
          <p:cNvPr id="7" name="Rectangle 18">
            <a:extLst>
              <a:ext uri="{FF2B5EF4-FFF2-40B4-BE49-F238E27FC236}">
                <a16:creationId xmlns:a16="http://schemas.microsoft.com/office/drawing/2014/main" id="{DDE247EF-AA38-B45D-4504-43C0D31A7939}"/>
              </a:ext>
            </a:extLst>
          </p:cNvPr>
          <p:cNvSpPr>
            <a:spLocks noChangeArrowheads="1"/>
          </p:cNvSpPr>
          <p:nvPr/>
        </p:nvSpPr>
        <p:spPr bwMode="auto">
          <a:xfrm>
            <a:off x="1552549" y="3419899"/>
            <a:ext cx="889746" cy="725488"/>
          </a:xfrm>
          <a:prstGeom prst="rect">
            <a:avLst/>
          </a:prstGeom>
          <a:ln w="28575">
            <a:solidFill>
              <a:srgbClr val="000000"/>
            </a:solidFill>
            <a:miter lim="800000"/>
            <a:headEnd/>
            <a:tailEnd/>
          </a:ln>
        </p:spPr>
        <p:style>
          <a:lnRef idx="0">
            <a:scrgbClr r="0" g="0" b="0"/>
          </a:lnRef>
          <a:fillRef idx="1002">
            <a:schemeClr val="lt2"/>
          </a:fillRef>
          <a:effectRef idx="0">
            <a:scrgbClr r="0" g="0" b="0"/>
          </a:effectRef>
          <a:fontRef idx="major"/>
        </p:style>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2000" b="1" i="0" u="none" strike="noStrike" cap="none" normalizeH="0" baseline="0" dirty="0">
                <a:ln>
                  <a:noFill/>
                </a:ln>
                <a:solidFill>
                  <a:schemeClr val="tx1"/>
                </a:solidFill>
                <a:effectLst/>
                <a:latin typeface="Times New Roman" pitchFamily="18" charset="0"/>
                <a:ea typeface="Arial" pitchFamily="34" charset="0"/>
                <a:cs typeface="Arial" pitchFamily="34" charset="0"/>
              </a:rPr>
              <a:t>Slot 1</a:t>
            </a:r>
            <a:endParaRPr kumimoji="0" lang="en-US" sz="2000" b="1" i="0" u="none" strike="noStrike" cap="none" normalizeH="0" baseline="0" dirty="0">
              <a:ln>
                <a:noFill/>
              </a:ln>
              <a:solidFill>
                <a:schemeClr val="tx1"/>
              </a:solidFill>
              <a:effectLst/>
              <a:latin typeface="Arial" pitchFamily="34" charset="0"/>
              <a:cs typeface="Arial" pitchFamily="34" charset="0"/>
            </a:endParaRPr>
          </a:p>
        </p:txBody>
      </p:sp>
      <p:sp>
        <p:nvSpPr>
          <p:cNvPr id="8" name="Rectangle 18">
            <a:extLst>
              <a:ext uri="{FF2B5EF4-FFF2-40B4-BE49-F238E27FC236}">
                <a16:creationId xmlns:a16="http://schemas.microsoft.com/office/drawing/2014/main" id="{1FB68180-A166-6FB2-CD3F-576DE5ED3713}"/>
              </a:ext>
            </a:extLst>
          </p:cNvPr>
          <p:cNvSpPr>
            <a:spLocks noChangeArrowheads="1"/>
          </p:cNvSpPr>
          <p:nvPr/>
        </p:nvSpPr>
        <p:spPr bwMode="auto">
          <a:xfrm>
            <a:off x="2447390" y="3419899"/>
            <a:ext cx="889746" cy="725488"/>
          </a:xfrm>
          <a:prstGeom prst="rect">
            <a:avLst/>
          </a:prstGeom>
          <a:ln w="28575">
            <a:solidFill>
              <a:srgbClr val="000000"/>
            </a:solidFill>
            <a:miter lim="800000"/>
            <a:headEnd/>
            <a:tailEnd/>
          </a:ln>
        </p:spPr>
        <p:style>
          <a:lnRef idx="0">
            <a:scrgbClr r="0" g="0" b="0"/>
          </a:lnRef>
          <a:fillRef idx="1002">
            <a:schemeClr val="lt2"/>
          </a:fillRef>
          <a:effectRef idx="0">
            <a:scrgbClr r="0" g="0" b="0"/>
          </a:effectRef>
          <a:fontRef idx="major"/>
        </p:style>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2000" b="1" i="0" u="none" strike="noStrike" cap="none" normalizeH="0" baseline="0" dirty="0">
                <a:ln>
                  <a:noFill/>
                </a:ln>
                <a:solidFill>
                  <a:schemeClr val="tx1"/>
                </a:solidFill>
                <a:effectLst/>
                <a:latin typeface="Times New Roman" pitchFamily="18" charset="0"/>
                <a:ea typeface="Arial" pitchFamily="34" charset="0"/>
                <a:cs typeface="Arial" pitchFamily="34" charset="0"/>
              </a:rPr>
              <a:t>Slot 2</a:t>
            </a:r>
            <a:endParaRPr kumimoji="0" lang="en-US" sz="2000" b="1" i="0" u="none" strike="noStrike" cap="none" normalizeH="0" baseline="0" dirty="0">
              <a:ln>
                <a:noFill/>
              </a:ln>
              <a:solidFill>
                <a:schemeClr val="tx1"/>
              </a:solidFill>
              <a:effectLst/>
              <a:latin typeface="Arial" pitchFamily="34" charset="0"/>
              <a:cs typeface="Arial" pitchFamily="34" charset="0"/>
            </a:endParaRPr>
          </a:p>
        </p:txBody>
      </p:sp>
      <p:cxnSp>
        <p:nvCxnSpPr>
          <p:cNvPr id="9" name="Straight Arrow Connector 7">
            <a:extLst>
              <a:ext uri="{FF2B5EF4-FFF2-40B4-BE49-F238E27FC236}">
                <a16:creationId xmlns:a16="http://schemas.microsoft.com/office/drawing/2014/main" id="{9A229BA1-E7C9-6B7C-7C22-0912AE23F390}"/>
              </a:ext>
            </a:extLst>
          </p:cNvPr>
          <p:cNvCxnSpPr>
            <a:cxnSpLocks noChangeShapeType="1"/>
          </p:cNvCxnSpPr>
          <p:nvPr/>
        </p:nvCxnSpPr>
        <p:spPr bwMode="auto">
          <a:xfrm>
            <a:off x="2442295" y="3176691"/>
            <a:ext cx="0" cy="238342"/>
          </a:xfrm>
          <a:prstGeom prst="straightConnector1">
            <a:avLst/>
          </a:prstGeom>
          <a:noFill/>
          <a:ln w="28575">
            <a:solidFill>
              <a:srgbClr val="000000"/>
            </a:solidFill>
            <a:round/>
            <a:headEnd/>
            <a:tailEnd type="triangle" w="med" len="med"/>
          </a:ln>
        </p:spPr>
      </p:cxnSp>
      <p:sp>
        <p:nvSpPr>
          <p:cNvPr id="12" name="Rectangle 19">
            <a:extLst>
              <a:ext uri="{FF2B5EF4-FFF2-40B4-BE49-F238E27FC236}">
                <a16:creationId xmlns:a16="http://schemas.microsoft.com/office/drawing/2014/main" id="{BEB9A7F6-97DB-83D7-4B42-38BF037C7453}"/>
              </a:ext>
            </a:extLst>
          </p:cNvPr>
          <p:cNvSpPr>
            <a:spLocks noChangeArrowheads="1"/>
          </p:cNvSpPr>
          <p:nvPr/>
        </p:nvSpPr>
        <p:spPr bwMode="auto">
          <a:xfrm>
            <a:off x="5907227" y="925589"/>
            <a:ext cx="1714512" cy="714380"/>
          </a:xfrm>
          <a:prstGeom prst="rect">
            <a:avLst/>
          </a:prstGeom>
          <a:ln w="28575">
            <a:solidFill>
              <a:srgbClr val="000000"/>
            </a:solidFill>
            <a:miter lim="800000"/>
            <a:headEnd/>
            <a:tailEnd/>
          </a:ln>
        </p:spPr>
        <p:style>
          <a:lnRef idx="0">
            <a:scrgbClr r="0" g="0" b="0"/>
          </a:lnRef>
          <a:fillRef idx="1002">
            <a:schemeClr val="lt2"/>
          </a:fillRef>
          <a:effectRef idx="0">
            <a:scrgbClr r="0" g="0" b="0"/>
          </a:effectRef>
          <a:fontRef idx="major"/>
        </p:style>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lang="en-IN" sz="2000" b="1" dirty="0">
                <a:solidFill>
                  <a:schemeClr val="tx1"/>
                </a:solidFill>
                <a:latin typeface="Times New Roman" pitchFamily="18" charset="0"/>
                <a:cs typeface="Arial" pitchFamily="34" charset="0"/>
              </a:rPr>
              <a:t>M</a:t>
            </a:r>
            <a:r>
              <a:rPr kumimoji="0" lang="en-IN" sz="2000" b="1" i="0" u="none" strike="noStrike" cap="none" normalizeH="0" baseline="0" dirty="0">
                <a:ln>
                  <a:noFill/>
                </a:ln>
                <a:solidFill>
                  <a:schemeClr val="tx1"/>
                </a:solidFill>
                <a:effectLst/>
                <a:latin typeface="Times New Roman" pitchFamily="18" charset="0"/>
                <a:cs typeface="Arial" pitchFamily="34" charset="0"/>
              </a:rPr>
              <a:t>oisture Sensor</a:t>
            </a:r>
            <a:endParaRPr kumimoji="0" lang="en-US" sz="2000" b="1" i="0" u="none" strike="noStrike" cap="none" normalizeH="0" baseline="0" dirty="0">
              <a:ln>
                <a:noFill/>
              </a:ln>
              <a:solidFill>
                <a:schemeClr val="tx1"/>
              </a:solidFill>
              <a:effectLst/>
              <a:latin typeface="Arial" pitchFamily="34" charset="0"/>
              <a:cs typeface="Arial" pitchFamily="34" charset="0"/>
            </a:endParaRPr>
          </a:p>
        </p:txBody>
      </p:sp>
      <p:cxnSp>
        <p:nvCxnSpPr>
          <p:cNvPr id="17" name="Straight Arrow Connector 7">
            <a:extLst>
              <a:ext uri="{FF2B5EF4-FFF2-40B4-BE49-F238E27FC236}">
                <a16:creationId xmlns:a16="http://schemas.microsoft.com/office/drawing/2014/main" id="{F092D64A-2298-6690-B60E-3BB0A4F86924}"/>
              </a:ext>
            </a:extLst>
          </p:cNvPr>
          <p:cNvCxnSpPr>
            <a:cxnSpLocks noChangeShapeType="1"/>
            <a:stCxn id="12" idx="1"/>
          </p:cNvCxnSpPr>
          <p:nvPr/>
        </p:nvCxnSpPr>
        <p:spPr bwMode="auto">
          <a:xfrm flipH="1">
            <a:off x="5338763" y="1282779"/>
            <a:ext cx="568464" cy="0"/>
          </a:xfrm>
          <a:prstGeom prst="straightConnector1">
            <a:avLst/>
          </a:prstGeom>
          <a:noFill/>
          <a:ln w="28575">
            <a:solidFill>
              <a:srgbClr val="000000"/>
            </a:solidFill>
            <a:round/>
            <a:headEnd/>
            <a:tailEnd type="triangle" w="med" len="med"/>
          </a:ln>
        </p:spPr>
      </p:cxnSp>
      <p:sp>
        <p:nvSpPr>
          <p:cNvPr id="24" name="Rectangle 19">
            <a:extLst>
              <a:ext uri="{FF2B5EF4-FFF2-40B4-BE49-F238E27FC236}">
                <a16:creationId xmlns:a16="http://schemas.microsoft.com/office/drawing/2014/main" id="{2E525F58-368F-B21F-0F7B-FC7D91899818}"/>
              </a:ext>
            </a:extLst>
          </p:cNvPr>
          <p:cNvSpPr>
            <a:spLocks noChangeArrowheads="1"/>
          </p:cNvSpPr>
          <p:nvPr/>
        </p:nvSpPr>
        <p:spPr bwMode="auto">
          <a:xfrm>
            <a:off x="3725322" y="3490429"/>
            <a:ext cx="1714512" cy="714380"/>
          </a:xfrm>
          <a:prstGeom prst="rect">
            <a:avLst/>
          </a:prstGeom>
          <a:ln w="28575">
            <a:solidFill>
              <a:srgbClr val="000000"/>
            </a:solidFill>
            <a:miter lim="800000"/>
            <a:headEnd/>
            <a:tailEnd/>
          </a:ln>
        </p:spPr>
        <p:style>
          <a:lnRef idx="0">
            <a:scrgbClr r="0" g="0" b="0"/>
          </a:lnRef>
          <a:fillRef idx="1002">
            <a:schemeClr val="lt2"/>
          </a:fillRef>
          <a:effectRef idx="0">
            <a:scrgbClr r="0" g="0" b="0"/>
          </a:effectRef>
          <a:fontRef idx="major"/>
        </p:style>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2000" b="1" i="0" u="none" strike="noStrike" cap="none" normalizeH="0" baseline="0" dirty="0">
                <a:ln>
                  <a:noFill/>
                </a:ln>
                <a:solidFill>
                  <a:schemeClr val="tx1"/>
                </a:solidFill>
                <a:effectLst/>
                <a:latin typeface="Times New Roman" pitchFamily="18" charset="0"/>
                <a:cs typeface="Arial" pitchFamily="34" charset="0"/>
              </a:rPr>
              <a:t>Ultrasonic Sensor</a:t>
            </a:r>
            <a:endParaRPr kumimoji="0" lang="en-US" sz="2000" b="1" i="0" u="none" strike="noStrike" cap="none" normalizeH="0" baseline="0" dirty="0">
              <a:ln>
                <a:noFill/>
              </a:ln>
              <a:solidFill>
                <a:schemeClr val="tx1"/>
              </a:solidFill>
              <a:effectLst/>
              <a:latin typeface="Arial" pitchFamily="34" charset="0"/>
              <a:cs typeface="Arial" pitchFamily="34" charset="0"/>
            </a:endParaRPr>
          </a:p>
        </p:txBody>
      </p:sp>
      <p:cxnSp>
        <p:nvCxnSpPr>
          <p:cNvPr id="25" name="Straight Arrow Connector 7">
            <a:extLst>
              <a:ext uri="{FF2B5EF4-FFF2-40B4-BE49-F238E27FC236}">
                <a16:creationId xmlns:a16="http://schemas.microsoft.com/office/drawing/2014/main" id="{7D9A1A45-DEF3-E21F-E92E-E67573F1D130}"/>
              </a:ext>
            </a:extLst>
          </p:cNvPr>
          <p:cNvCxnSpPr>
            <a:cxnSpLocks noChangeShapeType="1"/>
            <a:stCxn id="24" idx="0"/>
          </p:cNvCxnSpPr>
          <p:nvPr/>
        </p:nvCxnSpPr>
        <p:spPr bwMode="auto">
          <a:xfrm flipV="1">
            <a:off x="4582578" y="3227918"/>
            <a:ext cx="0" cy="262511"/>
          </a:xfrm>
          <a:prstGeom prst="straightConnector1">
            <a:avLst/>
          </a:prstGeom>
          <a:noFill/>
          <a:ln w="28575">
            <a:solidFill>
              <a:srgbClr val="000000"/>
            </a:solidFill>
            <a:round/>
            <a:headEnd/>
            <a:tailEnd type="triangle" w="med" len="med"/>
          </a:ln>
        </p:spPr>
      </p:cxnSp>
      <p:sp>
        <p:nvSpPr>
          <p:cNvPr id="2" name="Title 1">
            <a:extLst>
              <a:ext uri="{FF2B5EF4-FFF2-40B4-BE49-F238E27FC236}">
                <a16:creationId xmlns:a16="http://schemas.microsoft.com/office/drawing/2014/main" id="{023C4196-9B07-1CA8-6710-473C76900F25}"/>
              </a:ext>
            </a:extLst>
          </p:cNvPr>
          <p:cNvSpPr txBox="1">
            <a:spLocks/>
          </p:cNvSpPr>
          <p:nvPr/>
        </p:nvSpPr>
        <p:spPr>
          <a:xfrm>
            <a:off x="457200" y="85509"/>
            <a:ext cx="8229600" cy="85725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a:solidFill>
                  <a:srgbClr val="0070C0"/>
                </a:solidFill>
                <a:latin typeface="Algerian" pitchFamily="82" charset="0"/>
              </a:rPr>
              <a:t>Block diagram</a:t>
            </a:r>
          </a:p>
        </p:txBody>
      </p:sp>
      <p:sp>
        <p:nvSpPr>
          <p:cNvPr id="3" name="Slide Number Placeholder 2">
            <a:extLst>
              <a:ext uri="{FF2B5EF4-FFF2-40B4-BE49-F238E27FC236}">
                <a16:creationId xmlns:a16="http://schemas.microsoft.com/office/drawing/2014/main" id="{E39F9917-D181-AE4B-9EE6-86A2EABD4EBF}"/>
              </a:ext>
            </a:extLst>
          </p:cNvPr>
          <p:cNvSpPr>
            <a:spLocks noGrp="1"/>
          </p:cNvSpPr>
          <p:nvPr>
            <p:ph type="sldNum" sz="quarter" idx="12"/>
          </p:nvPr>
        </p:nvSpPr>
        <p:spPr/>
        <p:txBody>
          <a:bodyPr/>
          <a:lstStyle/>
          <a:p>
            <a:fld id="{D38EA4BD-646F-4C6A-8AC4-91B811B5B748}" type="slidenum">
              <a:rPr lang="en-US" smtClean="0"/>
              <a:pPr/>
              <a:t>7</a:t>
            </a:fld>
            <a:endParaRPr lang="en-US"/>
          </a:p>
        </p:txBody>
      </p:sp>
    </p:spTree>
    <p:extLst>
      <p:ext uri="{BB962C8B-B14F-4D97-AF65-F5344CB8AC3E}">
        <p14:creationId xmlns:p14="http://schemas.microsoft.com/office/powerpoint/2010/main" val="615278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42910" y="0"/>
            <a:ext cx="6429420" cy="642924"/>
          </a:xfrm>
        </p:spPr>
        <p:txBody>
          <a:bodyPr>
            <a:normAutofit/>
          </a:bodyPr>
          <a:lstStyle/>
          <a:p>
            <a:pPr algn="l"/>
            <a:r>
              <a:rPr lang="en-US" sz="2800" dirty="0">
                <a:solidFill>
                  <a:srgbClr val="0070C0"/>
                </a:solidFill>
                <a:latin typeface="Algerian" pitchFamily="82" charset="0"/>
              </a:rPr>
              <a:t>Hardware requirements</a:t>
            </a:r>
          </a:p>
        </p:txBody>
      </p:sp>
      <p:sp>
        <p:nvSpPr>
          <p:cNvPr id="8194" name="AutoShape 2" descr="Pico Power: Get to Know the Raspberry Pi Pico Board and RP2040 | Elektor  Magazin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196" name="AutoShape 4" descr="Pico Power: Get to Know the Raspberry Pi Pico Board and RP2040 | Elektor  Magazin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CDC561D6-FE0D-1304-9B2C-6B0995660695}"/>
              </a:ext>
            </a:extLst>
          </p:cNvPr>
          <p:cNvSpPr txBox="1"/>
          <p:nvPr/>
        </p:nvSpPr>
        <p:spPr>
          <a:xfrm>
            <a:off x="395536" y="606112"/>
            <a:ext cx="3714776" cy="484300"/>
          </a:xfrm>
          <a:prstGeom prst="rect">
            <a:avLst/>
          </a:prstGeom>
          <a:noFill/>
        </p:spPr>
        <p:txBody>
          <a:bodyPr wrap="square" rtlCol="0">
            <a:spAutoFit/>
          </a:bodyPr>
          <a:lstStyle/>
          <a:p>
            <a:pPr>
              <a:lnSpc>
                <a:spcPct val="115000"/>
              </a:lnSpc>
              <a:spcAft>
                <a:spcPts val="1000"/>
              </a:spcAft>
            </a:pPr>
            <a:r>
              <a:rPr lang="en-US" sz="2400" dirty="0">
                <a:solidFill>
                  <a:schemeClr val="tx1"/>
                </a:solidFill>
              </a:rPr>
              <a:t> </a:t>
            </a:r>
            <a:r>
              <a:rPr lang="en-US" sz="2400" dirty="0">
                <a:solidFill>
                  <a:schemeClr val="tx1"/>
                </a:solidFill>
                <a:effectLst/>
                <a:latin typeface="Algerian" pitchFamily="82" charset="0"/>
                <a:ea typeface="Calibri" panose="020F0502020204030204" pitchFamily="34" charset="0"/>
                <a:cs typeface="Times New Roman" panose="02020603050405020304" pitchFamily="18" charset="0"/>
              </a:rPr>
              <a:t>Arduino uno</a:t>
            </a:r>
            <a:endParaRPr lang="en-IN" sz="2400" dirty="0">
              <a:solidFill>
                <a:schemeClr val="tx1"/>
              </a:solidFill>
              <a:effectLst/>
              <a:latin typeface="Algerian" pitchFamily="82" charset="0"/>
              <a:ea typeface="Calibri" panose="020F0502020204030204" pitchFamily="34" charset="0"/>
              <a:cs typeface="Times New Roman" panose="02020603050405020304" pitchFamily="18" charset="0"/>
            </a:endParaRPr>
          </a:p>
        </p:txBody>
      </p:sp>
      <p:sp>
        <p:nvSpPr>
          <p:cNvPr id="9" name="TextBox 8"/>
          <p:cNvSpPr txBox="1"/>
          <p:nvPr/>
        </p:nvSpPr>
        <p:spPr>
          <a:xfrm>
            <a:off x="307975" y="1111144"/>
            <a:ext cx="5831328" cy="2308324"/>
          </a:xfrm>
          <a:prstGeom prst="rect">
            <a:avLst/>
          </a:prstGeom>
          <a:noFill/>
        </p:spPr>
        <p:txBody>
          <a:bodyPr wrap="square" rtlCol="0">
            <a:spAutoFit/>
          </a:bodyPr>
          <a:lstStyle/>
          <a:p>
            <a:pPr marL="285750" indent="-285750">
              <a:buFont typeface="Wingdings" panose="05000000000000000000" pitchFamily="2" charset="2"/>
              <a:buChar char="Ø"/>
            </a:pPr>
            <a:r>
              <a:rPr lang="en-US" sz="1800" dirty="0">
                <a:latin typeface="+mn-lt"/>
              </a:rPr>
              <a:t>The Arduino boards are equipped with 14 digital pins for input or output, and 6 analog pins for input that are used to interface different circuits.</a:t>
            </a:r>
          </a:p>
          <a:p>
            <a:pPr marL="285750" indent="-285750">
              <a:buFont typeface="Wingdings" panose="05000000000000000000" pitchFamily="2" charset="2"/>
              <a:buChar char="Ø"/>
            </a:pPr>
            <a:r>
              <a:rPr lang="en-US" sz="1800" dirty="0">
                <a:latin typeface="+mn-lt"/>
              </a:rPr>
              <a:t>The customization of microcontrollers is done by utilizing Embedded C and C++ programming codes.</a:t>
            </a:r>
          </a:p>
          <a:p>
            <a:pPr marL="285750" indent="-285750">
              <a:buFont typeface="Wingdings" panose="05000000000000000000" pitchFamily="2" charset="2"/>
              <a:buChar char="Ø"/>
            </a:pPr>
            <a:r>
              <a:rPr lang="en-US" sz="1800" dirty="0">
                <a:latin typeface="+mn-lt"/>
              </a:rPr>
              <a:t>Current Arduino boards are programmed by means of Universal Serial Bus (USB).</a:t>
            </a:r>
          </a:p>
          <a:p>
            <a:pPr marL="285750" indent="-285750">
              <a:buFont typeface="Wingdings" panose="05000000000000000000" pitchFamily="2" charset="2"/>
              <a:buChar char="Ø"/>
            </a:pPr>
            <a:r>
              <a:rPr lang="en-US" sz="1800" dirty="0">
                <a:latin typeface="+mn-lt"/>
              </a:rPr>
              <a:t>It is the main controlling unit.</a:t>
            </a:r>
          </a:p>
        </p:txBody>
      </p:sp>
      <p:pic>
        <p:nvPicPr>
          <p:cNvPr id="5" name="Picture 4">
            <a:extLst>
              <a:ext uri="{FF2B5EF4-FFF2-40B4-BE49-F238E27FC236}">
                <a16:creationId xmlns:a16="http://schemas.microsoft.com/office/drawing/2014/main" id="{845E7AEC-B036-2B9A-4216-1552D61C607A}"/>
              </a:ext>
            </a:extLst>
          </p:cNvPr>
          <p:cNvPicPr>
            <a:picLocks noChangeAspect="1"/>
          </p:cNvPicPr>
          <p:nvPr/>
        </p:nvPicPr>
        <p:blipFill rotWithShape="1">
          <a:blip r:embed="rId3"/>
          <a:srcRect l="9294" r="7589"/>
          <a:stretch/>
        </p:blipFill>
        <p:spPr>
          <a:xfrm rot="16200000">
            <a:off x="6192432" y="1048348"/>
            <a:ext cx="3256756" cy="2207307"/>
          </a:xfrm>
          <a:prstGeom prst="rect">
            <a:avLst/>
          </a:prstGeom>
        </p:spPr>
      </p:pic>
      <p:sp>
        <p:nvSpPr>
          <p:cNvPr id="3" name="Slide Number Placeholder 2">
            <a:extLst>
              <a:ext uri="{FF2B5EF4-FFF2-40B4-BE49-F238E27FC236}">
                <a16:creationId xmlns:a16="http://schemas.microsoft.com/office/drawing/2014/main" id="{A012237F-1CF8-9AC4-E94A-25052CE28ADA}"/>
              </a:ext>
            </a:extLst>
          </p:cNvPr>
          <p:cNvSpPr>
            <a:spLocks noGrp="1"/>
          </p:cNvSpPr>
          <p:nvPr>
            <p:ph type="sldNum" sz="quarter" idx="12"/>
          </p:nvPr>
        </p:nvSpPr>
        <p:spPr/>
        <p:txBody>
          <a:bodyPr/>
          <a:lstStyle/>
          <a:p>
            <a:fld id="{D38EA4BD-646F-4C6A-8AC4-91B811B5B748}" type="slidenum">
              <a:rPr lang="en-US" smtClean="0"/>
              <a:pPr/>
              <a:t>8</a:t>
            </a:fld>
            <a:endParaRPr lang="en-US"/>
          </a:p>
        </p:txBody>
      </p:sp>
      <p:sp>
        <p:nvSpPr>
          <p:cNvPr id="4" name="TextBox 3">
            <a:extLst>
              <a:ext uri="{FF2B5EF4-FFF2-40B4-BE49-F238E27FC236}">
                <a16:creationId xmlns:a16="http://schemas.microsoft.com/office/drawing/2014/main" id="{F24BF0E4-8547-5D8D-774B-1EFBE6E89BA9}"/>
              </a:ext>
            </a:extLst>
          </p:cNvPr>
          <p:cNvSpPr txBox="1"/>
          <p:nvPr/>
        </p:nvSpPr>
        <p:spPr>
          <a:xfrm>
            <a:off x="7013574" y="3867894"/>
            <a:ext cx="1910889" cy="307777"/>
          </a:xfrm>
          <a:prstGeom prst="rect">
            <a:avLst/>
          </a:prstGeom>
          <a:noFill/>
        </p:spPr>
        <p:txBody>
          <a:bodyPr wrap="square" rtlCol="0">
            <a:spAutoFit/>
          </a:bodyPr>
          <a:lstStyle/>
          <a:p>
            <a:r>
              <a:rPr lang="en-IN" dirty="0"/>
              <a:t>Fig 2: Arduino UNO</a:t>
            </a:r>
          </a:p>
        </p:txBody>
      </p:sp>
    </p:spTree>
    <p:extLst>
      <p:ext uri="{BB962C8B-B14F-4D97-AF65-F5344CB8AC3E}">
        <p14:creationId xmlns:p14="http://schemas.microsoft.com/office/powerpoint/2010/main" val="1092702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p:cNvSpPr txBox="1"/>
          <p:nvPr/>
        </p:nvSpPr>
        <p:spPr>
          <a:xfrm>
            <a:off x="611560" y="627534"/>
            <a:ext cx="3456384" cy="461665"/>
          </a:xfrm>
          <a:prstGeom prst="rect">
            <a:avLst/>
          </a:prstGeom>
          <a:noFill/>
        </p:spPr>
        <p:txBody>
          <a:bodyPr wrap="square" rtlCol="0">
            <a:spAutoFit/>
          </a:bodyPr>
          <a:lstStyle/>
          <a:p>
            <a:r>
              <a:rPr lang="en-IN" sz="2400" dirty="0">
                <a:latin typeface="Algerian" panose="04020705040A02060702" pitchFamily="82" charset="0"/>
              </a:rPr>
              <a:t> </a:t>
            </a:r>
            <a:r>
              <a:rPr lang="en-IN" sz="2400" dirty="0" err="1">
                <a:latin typeface="Algerian" panose="04020705040A02060702" pitchFamily="82" charset="0"/>
              </a:rPr>
              <a:t>Ir</a:t>
            </a:r>
            <a:r>
              <a:rPr lang="en-IN" sz="2400" dirty="0">
                <a:latin typeface="Algerian" panose="04020705040A02060702" pitchFamily="82" charset="0"/>
              </a:rPr>
              <a:t> Proximity SENSOR</a:t>
            </a:r>
            <a:endParaRPr lang="en-US" sz="2400" dirty="0">
              <a:solidFill>
                <a:schemeClr val="bg2">
                  <a:lumMod val="10000"/>
                </a:schemeClr>
              </a:solidFill>
              <a:latin typeface="Algerian" panose="04020705040A02060702" pitchFamily="82" charset="0"/>
            </a:endParaRPr>
          </a:p>
        </p:txBody>
      </p:sp>
      <p:sp>
        <p:nvSpPr>
          <p:cNvPr id="4" name="TextBox 3"/>
          <p:cNvSpPr txBox="1"/>
          <p:nvPr/>
        </p:nvSpPr>
        <p:spPr>
          <a:xfrm>
            <a:off x="428596" y="1285866"/>
            <a:ext cx="5429288" cy="1754326"/>
          </a:xfrm>
          <a:prstGeom prst="rect">
            <a:avLst/>
          </a:prstGeom>
          <a:noFill/>
        </p:spPr>
        <p:txBody>
          <a:bodyPr wrap="square" rtlCol="0">
            <a:spAutoFit/>
          </a:bodyPr>
          <a:lstStyle/>
          <a:p>
            <a:pPr marL="285750" indent="-285750">
              <a:buFont typeface="Wingdings" panose="05000000000000000000" pitchFamily="2" charset="2"/>
              <a:buChar char="Ø"/>
            </a:pPr>
            <a:r>
              <a:rPr lang="en-US" sz="1800" dirty="0">
                <a:latin typeface="+mn-lt"/>
              </a:rPr>
              <a:t>The presence of objects is detected without any physical contact with the help of proximity sensor.</a:t>
            </a:r>
          </a:p>
          <a:p>
            <a:pPr marL="285750" indent="-285750">
              <a:buFont typeface="Wingdings" panose="05000000000000000000" pitchFamily="2" charset="2"/>
              <a:buChar char="Ø"/>
            </a:pPr>
            <a:r>
              <a:rPr lang="en-US" sz="1800" dirty="0">
                <a:latin typeface="+mn-lt"/>
              </a:rPr>
              <a:t>It detects objects by “emitting electromagnetic field or electromagnetic radiation and observes the changes in the field or return signal.” </a:t>
            </a:r>
          </a:p>
          <a:p>
            <a:pPr marL="285750" indent="-285750">
              <a:buFont typeface="Wingdings" panose="05000000000000000000" pitchFamily="2" charset="2"/>
              <a:buChar char="Ø"/>
            </a:pPr>
            <a:r>
              <a:rPr lang="en-IN" sz="1800" dirty="0">
                <a:latin typeface="+mn-lt"/>
              </a:rPr>
              <a:t>Is used to detect the presence of the waste.</a:t>
            </a:r>
          </a:p>
        </p:txBody>
      </p:sp>
      <p:sp>
        <p:nvSpPr>
          <p:cNvPr id="2050" name="AutoShape 2" descr="C:\Users\User\Downloads\pi.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5885ABA5-C166-34BD-25FC-DB559FCABAC1}"/>
              </a:ext>
            </a:extLst>
          </p:cNvPr>
          <p:cNvPicPr>
            <a:picLocks noChangeAspect="1"/>
          </p:cNvPicPr>
          <p:nvPr/>
        </p:nvPicPr>
        <p:blipFill>
          <a:blip r:embed="rId2"/>
          <a:stretch>
            <a:fillRect/>
          </a:stretch>
        </p:blipFill>
        <p:spPr>
          <a:xfrm>
            <a:off x="6228184" y="1419622"/>
            <a:ext cx="2133600" cy="2133600"/>
          </a:xfrm>
          <a:prstGeom prst="rect">
            <a:avLst/>
          </a:prstGeom>
        </p:spPr>
      </p:pic>
      <p:sp>
        <p:nvSpPr>
          <p:cNvPr id="2" name="Slide Number Placeholder 1">
            <a:extLst>
              <a:ext uri="{FF2B5EF4-FFF2-40B4-BE49-F238E27FC236}">
                <a16:creationId xmlns:a16="http://schemas.microsoft.com/office/drawing/2014/main" id="{7BDF4A96-7905-E750-1F3E-BCF4E0492C30}"/>
              </a:ext>
            </a:extLst>
          </p:cNvPr>
          <p:cNvSpPr>
            <a:spLocks noGrp="1"/>
          </p:cNvSpPr>
          <p:nvPr>
            <p:ph type="sldNum" sz="quarter" idx="12"/>
          </p:nvPr>
        </p:nvSpPr>
        <p:spPr/>
        <p:txBody>
          <a:bodyPr/>
          <a:lstStyle/>
          <a:p>
            <a:fld id="{D38EA4BD-646F-4C6A-8AC4-91B811B5B748}" type="slidenum">
              <a:rPr lang="en-US" smtClean="0"/>
              <a:pPr/>
              <a:t>9</a:t>
            </a:fld>
            <a:endParaRPr lang="en-US"/>
          </a:p>
        </p:txBody>
      </p:sp>
      <p:sp>
        <p:nvSpPr>
          <p:cNvPr id="6" name="TextBox 5">
            <a:extLst>
              <a:ext uri="{FF2B5EF4-FFF2-40B4-BE49-F238E27FC236}">
                <a16:creationId xmlns:a16="http://schemas.microsoft.com/office/drawing/2014/main" id="{20A77EB7-7490-632E-8056-FA908C07F097}"/>
              </a:ext>
            </a:extLst>
          </p:cNvPr>
          <p:cNvSpPr txBox="1"/>
          <p:nvPr/>
        </p:nvSpPr>
        <p:spPr>
          <a:xfrm>
            <a:off x="6163103" y="3651870"/>
            <a:ext cx="2263761" cy="307777"/>
          </a:xfrm>
          <a:prstGeom prst="rect">
            <a:avLst/>
          </a:prstGeom>
          <a:noFill/>
        </p:spPr>
        <p:txBody>
          <a:bodyPr wrap="none" rtlCol="0">
            <a:spAutoFit/>
          </a:bodyPr>
          <a:lstStyle/>
          <a:p>
            <a:r>
              <a:rPr lang="en-IN" dirty="0"/>
              <a:t>Fig 3: IR proximity sensor</a:t>
            </a:r>
          </a:p>
        </p:txBody>
      </p:sp>
    </p:spTree>
  </p:cSld>
  <p:clrMapOvr>
    <a:masterClrMapping/>
  </p:clrMapOvr>
</p:sld>
</file>

<file path=ppt/theme/theme1.xml><?xml version="1.0" encoding="utf-8"?>
<a:theme xmlns:a="http://schemas.openxmlformats.org/drawingml/2006/main" name="cpc.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TM03457452[[fn=Celestial]]</Template>
  <TotalTime>3375</TotalTime>
  <Words>2162</Words>
  <Application>Microsoft Office PowerPoint</Application>
  <PresentationFormat>On-screen Show (16:9)</PresentationFormat>
  <Paragraphs>214</Paragraphs>
  <Slides>25</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Times</vt:lpstr>
      <vt:lpstr>Tunga</vt:lpstr>
      <vt:lpstr>Algerian</vt:lpstr>
      <vt:lpstr>Times New Roman</vt:lpstr>
      <vt:lpstr>Wingdings</vt:lpstr>
      <vt:lpstr>cpc.1</vt:lpstr>
      <vt:lpstr>BAPUJI  EDUCATIONAL ASSIOCIATION® BAPUJI  INSTITUTE OF ENINEERING AND TECHNOLOGY,DAVANGERE-577004 DEPARTMENT OF ELECTRONICS AND COMMUNICATION ENINEERING</vt:lpstr>
      <vt:lpstr>PowerPoint Presentation</vt:lpstr>
      <vt:lpstr>PowerPoint Presentation</vt:lpstr>
      <vt:lpstr>Contents</vt:lpstr>
      <vt:lpstr>Introduction</vt:lpstr>
      <vt:lpstr>Objectives</vt:lpstr>
      <vt:lpstr>PowerPoint Presentation</vt:lpstr>
      <vt:lpstr>Hardware 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Software requirements</vt:lpstr>
      <vt:lpstr>PowerPoint Presentation</vt:lpstr>
      <vt:lpstr>Methodology</vt:lpstr>
      <vt:lpstr>PowerPoint Presentation</vt:lpstr>
      <vt:lpstr>PowerPoint Presentation</vt:lpstr>
      <vt:lpstr>PowerPoint Presentation</vt:lpstr>
      <vt:lpstr>PowerPoint Presentation</vt:lpstr>
      <vt:lpstr>references</vt:lpstr>
      <vt:lpstr>Course Outcomes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BAPUJI  EDUCATIONAL ASSIOCIATION BAPUJI INSTITUTE OF ENINEERING AND TECHNOLOGY,DAVANGERE-577004 DEPARTMENT OF ELECTRONICS AND COMMUNICATION ENINEERING</dc:title>
  <dc:creator>Shreyas P</dc:creator>
  <cp:lastModifiedBy>Shreyas P</cp:lastModifiedBy>
  <cp:revision>257</cp:revision>
  <dcterms:modified xsi:type="dcterms:W3CDTF">2023-07-20T05:32:05Z</dcterms:modified>
</cp:coreProperties>
</file>